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78" r:id="rId5"/>
    <p:sldId id="287" r:id="rId6"/>
    <p:sldId id="260" r:id="rId7"/>
    <p:sldId id="261" r:id="rId8"/>
    <p:sldId id="286" r:id="rId9"/>
    <p:sldId id="264" r:id="rId10"/>
    <p:sldId id="265" r:id="rId11"/>
    <p:sldId id="266" r:id="rId12"/>
    <p:sldId id="267" r:id="rId13"/>
    <p:sldId id="268" r:id="rId14"/>
    <p:sldId id="269" r:id="rId15"/>
    <p:sldId id="270" r:id="rId16"/>
    <p:sldId id="271" r:id="rId17"/>
    <p:sldId id="272" r:id="rId18"/>
    <p:sldId id="279" r:id="rId19"/>
    <p:sldId id="273" r:id="rId20"/>
    <p:sldId id="274" r:id="rId21"/>
    <p:sldId id="275" r:id="rId22"/>
    <p:sldId id="276" r:id="rId23"/>
    <p:sldId id="277" r:id="rId24"/>
    <p:sldId id="281" r:id="rId25"/>
    <p:sldId id="280" r:id="rId26"/>
    <p:sldId id="284" r:id="rId27"/>
    <p:sldId id="282" r:id="rId28"/>
  </p:sldIdLst>
  <p:sldSz cx="12192000" cy="6858000"/>
  <p:notesSz cx="7102475" cy="9388475"/>
  <p:embeddedFontLst>
    <p:embeddedFont>
      <p:font typeface="Calibri" panose="020F0502020204030204" pitchFamily="3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Black" panose="00000A00000000000000" pitchFamily="2" charset="0"/>
      <p:bold r:id="rId38"/>
      <p:boldItalic r:id="rId39"/>
    </p:embeddedFont>
    <p:embeddedFont>
      <p:font typeface="Montserrat ExtraBold" panose="00000900000000000000" pitchFamily="2" charset="0"/>
      <p:bold r:id="rId40"/>
      <p:boldItalic r:id="rId41"/>
    </p:embeddedFont>
    <p:embeddedFont>
      <p:font typeface="Roboto Light"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FK/TDbRRdxPbDJGLyPMJxY0vh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7BBC38-C3D7-4B52-9565-FC75F400D2A1}">
  <a:tblStyle styleId="{937BBC38-C3D7-4B52-9565-FC75F400D2A1}"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3">
              <a:alpha val="20000"/>
            </a:schemeClr>
          </a:solidFill>
        </a:fill>
      </a:tcStyle>
    </a:band1H>
    <a:band2H>
      <a:tcTxStyle b="off" i="off"/>
      <a:tcStyle>
        <a:tcBdr/>
      </a:tcStyle>
    </a:band2H>
    <a:band1V>
      <a:tcTxStyle b="off" i="off"/>
      <a:tcStyle>
        <a:tcBdr/>
        <a:fill>
          <a:solidFill>
            <a:schemeClr val="accent3">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3"/>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3"/>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340420B4-3F22-4A0C-A422-DEB72060923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83" d="100"/>
          <a:sy n="83" d="100"/>
        </p:scale>
        <p:origin x="23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190" tIns="47083" rIns="94190" bIns="47083"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190" tIns="47083" rIns="94190" bIns="47083"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190" tIns="47083" rIns="94190" bIns="47083"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190" tIns="47083" rIns="94190" bIns="47083" anchor="b" anchorCtr="0">
            <a:noAutofit/>
          </a:bodyPr>
          <a:lstStyle/>
          <a:p>
            <a:pPr algn="r">
              <a:buSzPts val="1300"/>
            </a:pPr>
            <a:fld id="{00000000-1234-1234-1234-123412341234}" type="slidenum">
              <a:rPr lang="en-US" sz="1300" smtClean="0">
                <a:solidFill>
                  <a:schemeClr val="dk1"/>
                </a:solidFill>
                <a:latin typeface="Calibri"/>
                <a:ea typeface="Calibri"/>
                <a:cs typeface="Calibri"/>
                <a:sym typeface="Calibri"/>
              </a:rPr>
              <a:pPr algn="r">
                <a:buSzPts val="13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45" name="Google Shape;45;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205" name="Google Shape;205;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213" name="Google Shape;213;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2: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221" name="Google Shape;221;p2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222839" indent="-222839">
              <a:lnSpc>
                <a:spcPct val="150000"/>
              </a:lnSpc>
              <a:buClr>
                <a:srgbClr val="0C0C0C"/>
              </a:buClr>
              <a:buSzPts val="1300"/>
              <a:buFont typeface="Arial"/>
              <a:buChar char="•"/>
            </a:pPr>
            <a:r>
              <a:rPr lang="en-US" dirty="0">
                <a:solidFill>
                  <a:srgbClr val="0C0C0C"/>
                </a:solidFill>
                <a:latin typeface="Arial"/>
                <a:ea typeface="Arial"/>
                <a:cs typeface="Arial"/>
                <a:sym typeface="Arial"/>
              </a:rPr>
              <a:t>The Exploits Subzone is a prime environment for true discovery in one of the last easily accessible gold exploration districts in the world.</a:t>
            </a:r>
            <a:endParaRPr dirty="0"/>
          </a:p>
          <a:p>
            <a:pPr marL="222839" indent="-222839">
              <a:lnSpc>
                <a:spcPct val="150000"/>
              </a:lnSpc>
              <a:spcBef>
                <a:spcPts val="585"/>
              </a:spcBef>
              <a:buClr>
                <a:srgbClr val="0C0C0C"/>
              </a:buClr>
              <a:buSzPts val="1300"/>
              <a:buFont typeface="Arial"/>
              <a:buChar char="•"/>
            </a:pPr>
            <a:r>
              <a:rPr lang="en-US" dirty="0">
                <a:solidFill>
                  <a:srgbClr val="0C0C0C"/>
                </a:solidFill>
                <a:latin typeface="Arial"/>
                <a:ea typeface="Arial"/>
                <a:cs typeface="Arial"/>
                <a:sym typeface="Arial"/>
              </a:rPr>
              <a:t>Prominent regional thrust faulting and Trans-compressional strike-slip movement shows evidence of deep seated fluid conduits with long tectonic history and fluid migration with:</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Fosterville exploration model</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New Found Gold demonstrating model in Exploits Subzone rocks</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The Goldspot team who picked New Found Gold’s targets is consulting Exploits on targeting</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Hosting 200 km of deep seated regional faults and fluid conduits this open space to deposit gold</a:t>
            </a:r>
            <a:endParaRPr dirty="0"/>
          </a:p>
          <a:p>
            <a:pPr marL="445679" indent="-222839">
              <a:spcBef>
                <a:spcPts val="585"/>
              </a:spcBef>
            </a:pPr>
            <a:r>
              <a:rPr lang="en-US" dirty="0">
                <a:solidFill>
                  <a:srgbClr val="0C0C0C"/>
                </a:solidFill>
                <a:latin typeface="Arial"/>
                <a:ea typeface="Arial"/>
                <a:cs typeface="Arial"/>
                <a:sym typeface="Arial"/>
              </a:rPr>
              <a:t>The Exploits Subzone is one of the worlds last easily accessible district scale gold camps, with road accessible targets, local staffing and infrastructure.</a:t>
            </a:r>
            <a:endParaRPr dirty="0"/>
          </a:p>
          <a:p>
            <a:pPr marL="668518" lvl="1" indent="-222839">
              <a:lnSpc>
                <a:spcPct val="150000"/>
              </a:lnSpc>
              <a:buClr>
                <a:srgbClr val="0C0C0C"/>
              </a:buClr>
              <a:buSzPts val="1300"/>
              <a:buFont typeface="Arial"/>
              <a:buChar char="•"/>
            </a:pPr>
            <a:r>
              <a:rPr lang="en-US" dirty="0">
                <a:solidFill>
                  <a:srgbClr val="0C0C0C"/>
                </a:solidFill>
                <a:latin typeface="Arial"/>
                <a:ea typeface="Arial"/>
                <a:cs typeface="Arial"/>
                <a:sym typeface="Arial"/>
              </a:rPr>
              <a:t>New Found Gold has demonstrated the potential for Fosterville style gold deposits through the 240km length of that Exploits Subzone, which stretches NE-SW across the Island of Newfoundland.</a:t>
            </a:r>
            <a:endParaRPr dirty="0">
              <a:solidFill>
                <a:srgbClr val="0C0C0C"/>
              </a:solidFill>
              <a:latin typeface="Arial"/>
              <a:ea typeface="Arial"/>
              <a:cs typeface="Arial"/>
              <a:sym typeface="Arial"/>
            </a:endParaRPr>
          </a:p>
          <a:p>
            <a:pPr marL="668518" lvl="1" indent="-222839">
              <a:lnSpc>
                <a:spcPct val="150000"/>
              </a:lnSpc>
              <a:spcBef>
                <a:spcPts val="585"/>
              </a:spcBef>
              <a:buClr>
                <a:srgbClr val="0C0C0C"/>
              </a:buClr>
              <a:buSzPts val="1300"/>
              <a:buFont typeface="Arial"/>
              <a:buChar char="•"/>
            </a:pPr>
            <a:r>
              <a:rPr lang="en-US" dirty="0">
                <a:solidFill>
                  <a:srgbClr val="0C0C0C"/>
                </a:solidFill>
                <a:latin typeface="Arial"/>
                <a:ea typeface="Arial"/>
                <a:cs typeface="Arial"/>
                <a:sym typeface="Arial"/>
              </a:rPr>
              <a:t>We will utilize the Fosterville model, geochemistry, geophysics, and Artificial Intelligence Modeling to drive discovery on known and new target areas.</a:t>
            </a:r>
            <a:endParaRPr dirty="0"/>
          </a:p>
          <a:p>
            <a:pPr marL="445679" indent="-222839">
              <a:spcBef>
                <a:spcPts val="585"/>
              </a:spcBef>
            </a:pPr>
            <a:endParaRPr dirty="0">
              <a:latin typeface="Arial"/>
              <a:ea typeface="Arial"/>
              <a:cs typeface="Arial"/>
              <a:sym typeface="Arial"/>
            </a:endParaRPr>
          </a:p>
          <a:p>
            <a:pPr marL="445679" indent="-222839"/>
            <a:endParaRPr dirty="0"/>
          </a:p>
        </p:txBody>
      </p:sp>
      <p:sp>
        <p:nvSpPr>
          <p:cNvPr id="231" name="Google Shape;231;p8:notes"/>
          <p:cNvSpPr txBox="1">
            <a:spLocks noGrp="1"/>
          </p:cNvSpPr>
          <p:nvPr>
            <p:ph type="sldNum" idx="12"/>
          </p:nvPr>
        </p:nvSpPr>
        <p:spPr>
          <a:xfrm>
            <a:off x="4023092" y="8917422"/>
            <a:ext cx="3077739" cy="471053"/>
          </a:xfrm>
          <a:prstGeom prst="rect">
            <a:avLst/>
          </a:prstGeom>
          <a:noFill/>
          <a:ln>
            <a:noFill/>
          </a:ln>
        </p:spPr>
        <p:txBody>
          <a:bodyPr spcFirstLastPara="1" wrap="square" lIns="94190" tIns="47083" rIns="94190" bIns="47083" anchor="b" anchorCtr="0">
            <a:noAutofit/>
          </a:bodyPr>
          <a:lstStyle/>
          <a:p>
            <a:pPr algn="r">
              <a:buSzPts val="1300"/>
            </a:pPr>
            <a:fld id="{00000000-1234-1234-1234-123412341234}" type="slidenum">
              <a:rPr lang="en-US" sz="1300">
                <a:solidFill>
                  <a:schemeClr val="dk1"/>
                </a:solidFill>
                <a:latin typeface="Calibri"/>
                <a:ea typeface="Calibri"/>
                <a:cs typeface="Calibri"/>
                <a:sym typeface="Calibri"/>
              </a:rPr>
              <a:pPr algn="r">
                <a:buSzPts val="1300"/>
              </a:pPr>
              <a:t>13</a:t>
            </a:fld>
            <a:endParaRPr sz="13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246" name="Google Shape;246;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0: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222839" indent="-222839">
              <a:lnSpc>
                <a:spcPct val="150000"/>
              </a:lnSpc>
              <a:buClr>
                <a:srgbClr val="0C0C0C"/>
              </a:buClr>
              <a:buSzPts val="1300"/>
              <a:buFont typeface="Arial"/>
              <a:buChar char="•"/>
            </a:pPr>
            <a:r>
              <a:rPr lang="en-US" dirty="0">
                <a:solidFill>
                  <a:srgbClr val="0C0C0C"/>
                </a:solidFill>
                <a:latin typeface="Arial"/>
                <a:ea typeface="Arial"/>
                <a:cs typeface="Arial"/>
                <a:sym typeface="Arial"/>
              </a:rPr>
              <a:t>The Exploits Subzone is a prime environment for true discovery in one of the last easily accessible gold exploration districts in the world.</a:t>
            </a:r>
            <a:endParaRPr dirty="0"/>
          </a:p>
          <a:p>
            <a:pPr marL="222839" indent="-222839">
              <a:lnSpc>
                <a:spcPct val="150000"/>
              </a:lnSpc>
              <a:spcBef>
                <a:spcPts val="585"/>
              </a:spcBef>
              <a:buClr>
                <a:srgbClr val="0C0C0C"/>
              </a:buClr>
              <a:buSzPts val="1300"/>
              <a:buFont typeface="Arial"/>
              <a:buChar char="•"/>
            </a:pPr>
            <a:r>
              <a:rPr lang="en-US" dirty="0">
                <a:solidFill>
                  <a:srgbClr val="0C0C0C"/>
                </a:solidFill>
                <a:latin typeface="Arial"/>
                <a:ea typeface="Arial"/>
                <a:cs typeface="Arial"/>
                <a:sym typeface="Arial"/>
              </a:rPr>
              <a:t>Prominent regional thrust faulting and Trans-compressional strike-slip movement shows evidence of deep seated fluid conduits with long tectonic history and fluid migration with:</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Fosterville exploration model</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New Found Gold demonstrating model in Exploits Subzone rocks</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The Goldspot team who picked New Found Gold’s targets is consulting Exploits on targeting</a:t>
            </a:r>
            <a:endParaRPr dirty="0"/>
          </a:p>
          <a:p>
            <a:pPr marL="524601" indent="-174866">
              <a:lnSpc>
                <a:spcPct val="150000"/>
              </a:lnSpc>
              <a:spcBef>
                <a:spcPts val="585"/>
              </a:spcBef>
              <a:buClr>
                <a:srgbClr val="0C0C0C"/>
              </a:buClr>
              <a:buSzPts val="1300"/>
              <a:buFont typeface="Arial"/>
              <a:buAutoNum type="romanLcPeriod"/>
            </a:pPr>
            <a:r>
              <a:rPr lang="en-US" dirty="0">
                <a:solidFill>
                  <a:srgbClr val="0C0C0C"/>
                </a:solidFill>
                <a:latin typeface="Arial"/>
                <a:ea typeface="Arial"/>
                <a:cs typeface="Arial"/>
                <a:sym typeface="Arial"/>
              </a:rPr>
              <a:t>Hosting 200 km of deep seated regional faults and fluid conduits this open space to deposit gold</a:t>
            </a:r>
            <a:endParaRPr dirty="0"/>
          </a:p>
          <a:p>
            <a:pPr marL="445679" indent="-222839">
              <a:spcBef>
                <a:spcPts val="585"/>
              </a:spcBef>
            </a:pPr>
            <a:r>
              <a:rPr lang="en-US" dirty="0">
                <a:solidFill>
                  <a:srgbClr val="0C0C0C"/>
                </a:solidFill>
                <a:latin typeface="Arial"/>
                <a:ea typeface="Arial"/>
                <a:cs typeface="Arial"/>
                <a:sym typeface="Arial"/>
              </a:rPr>
              <a:t>The Exploits Subzone is one of the worlds last easily accessible district scale gold camps, with road accessible targets, local staffing and infrastructure.</a:t>
            </a:r>
            <a:endParaRPr dirty="0"/>
          </a:p>
          <a:p>
            <a:pPr marL="668518" lvl="1" indent="-222839">
              <a:lnSpc>
                <a:spcPct val="150000"/>
              </a:lnSpc>
              <a:buClr>
                <a:srgbClr val="0C0C0C"/>
              </a:buClr>
              <a:buSzPts val="1300"/>
              <a:buFont typeface="Arial"/>
              <a:buChar char="•"/>
            </a:pPr>
            <a:r>
              <a:rPr lang="en-US" dirty="0">
                <a:solidFill>
                  <a:srgbClr val="0C0C0C"/>
                </a:solidFill>
                <a:latin typeface="Arial"/>
                <a:ea typeface="Arial"/>
                <a:cs typeface="Arial"/>
                <a:sym typeface="Arial"/>
              </a:rPr>
              <a:t>New Found Gold has demonstrated the potential for Fosterville style gold deposits through the 240km length of that Exploits Subzone, which stretches NE-SW across the Island of Newfoundland.</a:t>
            </a:r>
            <a:endParaRPr dirty="0">
              <a:solidFill>
                <a:srgbClr val="0C0C0C"/>
              </a:solidFill>
              <a:latin typeface="Arial"/>
              <a:ea typeface="Arial"/>
              <a:cs typeface="Arial"/>
              <a:sym typeface="Arial"/>
            </a:endParaRPr>
          </a:p>
          <a:p>
            <a:pPr marL="668518" lvl="1" indent="-222839">
              <a:lnSpc>
                <a:spcPct val="150000"/>
              </a:lnSpc>
              <a:spcBef>
                <a:spcPts val="585"/>
              </a:spcBef>
              <a:buClr>
                <a:srgbClr val="0C0C0C"/>
              </a:buClr>
              <a:buSzPts val="1300"/>
              <a:buFont typeface="Arial"/>
              <a:buChar char="•"/>
            </a:pPr>
            <a:r>
              <a:rPr lang="en-US" dirty="0">
                <a:solidFill>
                  <a:srgbClr val="0C0C0C"/>
                </a:solidFill>
                <a:latin typeface="Arial"/>
                <a:ea typeface="Arial"/>
                <a:cs typeface="Arial"/>
                <a:sym typeface="Arial"/>
              </a:rPr>
              <a:t>We will utilize the Fosterville model, geochemistry, geophysics, and Artificial Intelligence Modeling to drive discovery on known and new target areas.</a:t>
            </a:r>
            <a:endParaRPr dirty="0"/>
          </a:p>
          <a:p>
            <a:pPr marL="445679" indent="-222839">
              <a:spcBef>
                <a:spcPts val="585"/>
              </a:spcBef>
            </a:pPr>
            <a:endParaRPr dirty="0">
              <a:latin typeface="Arial"/>
              <a:ea typeface="Arial"/>
              <a:cs typeface="Arial"/>
              <a:sym typeface="Arial"/>
            </a:endParaRPr>
          </a:p>
          <a:p>
            <a:pPr marL="445679" indent="-222839"/>
            <a:endParaRPr dirty="0"/>
          </a:p>
        </p:txBody>
      </p:sp>
      <p:sp>
        <p:nvSpPr>
          <p:cNvPr id="351" name="Google Shape;351;p10:notes"/>
          <p:cNvSpPr txBox="1">
            <a:spLocks noGrp="1"/>
          </p:cNvSpPr>
          <p:nvPr>
            <p:ph type="sldNum" idx="12"/>
          </p:nvPr>
        </p:nvSpPr>
        <p:spPr>
          <a:xfrm>
            <a:off x="4023092" y="8917422"/>
            <a:ext cx="3077739" cy="471053"/>
          </a:xfrm>
          <a:prstGeom prst="rect">
            <a:avLst/>
          </a:prstGeom>
          <a:noFill/>
          <a:ln>
            <a:noFill/>
          </a:ln>
        </p:spPr>
        <p:txBody>
          <a:bodyPr spcFirstLastPara="1" wrap="square" lIns="94190" tIns="47083" rIns="94190" bIns="47083" anchor="b" anchorCtr="0">
            <a:noAutofit/>
          </a:bodyPr>
          <a:lstStyle/>
          <a:p>
            <a:pPr algn="r">
              <a:buSzPts val="1300"/>
            </a:pPr>
            <a:fld id="{00000000-1234-1234-1234-123412341234}" type="slidenum">
              <a:rPr lang="en-US" sz="1300">
                <a:solidFill>
                  <a:schemeClr val="dk1"/>
                </a:solidFill>
                <a:latin typeface="Calibri"/>
                <a:ea typeface="Calibri"/>
                <a:cs typeface="Calibri"/>
                <a:sym typeface="Calibri"/>
              </a:rPr>
              <a:pPr algn="r">
                <a:buSzPts val="1300"/>
              </a:pPr>
              <a:t>15</a:t>
            </a:fld>
            <a:endParaRPr sz="13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1: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r>
              <a:rPr lang="en-US"/>
              <a:t>With eight unique prospects across our claims, we have initiated soils sampling, geophysics, fieldwork programs in 2020 and those will continue in 2021 with the goal of advancing one or two high value opportunities ourselves. </a:t>
            </a:r>
            <a:endParaRPr/>
          </a:p>
          <a:p>
            <a:pPr marL="0" indent="0"/>
            <a:r>
              <a:rPr lang="en-US"/>
              <a:t>This leaves huge opportunities for companies to partner with us, share in the risk, AND reward. </a:t>
            </a:r>
            <a:endParaRPr/>
          </a:p>
          <a:p>
            <a:pPr marL="0" indent="0"/>
            <a:r>
              <a:rPr lang="en-US"/>
              <a:t>We welcome strong management teams and companies to approach us about ground they would like to acquire and explore. We will provide an overview of some key projects here, but detailed information is available on our website.</a:t>
            </a:r>
            <a:endParaRPr/>
          </a:p>
          <a:p>
            <a:pPr marL="0" indent="0"/>
            <a:r>
              <a:rPr lang="en-US"/>
              <a:t>Our focus as a company is to use the best new technologies and geologic models to explore our ground. </a:t>
            </a:r>
            <a:endParaRPr/>
          </a:p>
          <a:p>
            <a:pPr marL="0" indent="0"/>
            <a:r>
              <a:rPr lang="en-US"/>
              <a:t>With SGH soil sampling we can ‘see through’ glacial tills to bedrock where Gold can be detected. </a:t>
            </a:r>
            <a:endParaRPr/>
          </a:p>
          <a:p>
            <a:pPr marL="0" indent="0"/>
            <a:r>
              <a:rPr lang="en-US"/>
              <a:t>Geophysics allows us to see the fault structures that control the deep seated mineralization</a:t>
            </a:r>
            <a:endParaRPr/>
          </a:p>
          <a:p>
            <a:pPr marL="0" indent="0"/>
            <a:r>
              <a:rPr lang="en-US"/>
              <a:t>Geological modeling (Fosterville) and old fashioned field work (structural mapping, rock and trench sampling) give us a good understanding of the ground.</a:t>
            </a:r>
            <a:endParaRPr/>
          </a:p>
          <a:p>
            <a:pPr marL="0" indent="0"/>
            <a:r>
              <a:rPr lang="en-US"/>
              <a:t>Artificial Intelligence helps pull all this together and identify targets that may be overlooked, and prioritize high value opportunities.</a:t>
            </a:r>
            <a:endParaRPr/>
          </a:p>
          <a:p>
            <a:pPr marL="0" indent="0"/>
            <a:r>
              <a:rPr lang="en-US"/>
              <a:t>Exploits Discovery uses all of these tools, and will be advancing towards drilling quickly in early 2021. </a:t>
            </a:r>
            <a:endParaRPr/>
          </a:p>
          <a:p>
            <a:pPr marL="0" indent="0"/>
            <a:endParaRPr/>
          </a:p>
          <a:p>
            <a:pPr marL="0" indent="0"/>
            <a:endParaRPr/>
          </a:p>
        </p:txBody>
      </p:sp>
      <p:sp>
        <p:nvSpPr>
          <p:cNvPr id="399" name="Google Shape;399;p1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2: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445" name="Google Shape;445;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9: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76" name="Google Shape;576;p1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493" name="Google Shape;493;p1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897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7" name="Google Shape;57;p2:notes"/>
          <p:cNvSpPr txBox="1">
            <a:spLocks noGrp="1"/>
          </p:cNvSpPr>
          <p:nvPr>
            <p:ph type="sldNum" idx="12"/>
          </p:nvPr>
        </p:nvSpPr>
        <p:spPr>
          <a:xfrm>
            <a:off x="4023092" y="8917422"/>
            <a:ext cx="3077739" cy="471053"/>
          </a:xfrm>
          <a:prstGeom prst="rect">
            <a:avLst/>
          </a:prstGeom>
          <a:noFill/>
          <a:ln>
            <a:noFill/>
          </a:ln>
        </p:spPr>
        <p:txBody>
          <a:bodyPr spcFirstLastPara="1" wrap="square" lIns="94190" tIns="47083" rIns="94190" bIns="47083" anchor="b" anchorCtr="0">
            <a:noAutofit/>
          </a:bodyPr>
          <a:lstStyle/>
          <a:p>
            <a:pPr algn="r">
              <a:buSzPts val="1400"/>
            </a:pPr>
            <a:fld id="{00000000-1234-1234-1234-123412341234}" type="slidenum">
              <a:rPr lang="en-US"/>
              <a:pPr algn="r">
                <a:buSzPts val="1400"/>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6: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17" name="Google Shape;517;p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0506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3: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25" name="Google Shape;525;p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8561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7: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34" name="Google Shape;534;p1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0395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5: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43" name="Google Shape;543;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7632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1: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r>
              <a:rPr lang="en-US"/>
              <a:t>With eight unique prospects across our claims, we have initiated soils sampling, geophysics, fieldwork programs in 2020 and those will continue in 2021 with the goal of advancing one or two high value opportunities ourselves. </a:t>
            </a:r>
            <a:endParaRPr/>
          </a:p>
          <a:p>
            <a:pPr marL="0" indent="0"/>
            <a:r>
              <a:rPr lang="en-US"/>
              <a:t>This leaves huge opportunities for companies to partner with us, share in the risk, AND reward. </a:t>
            </a:r>
            <a:endParaRPr/>
          </a:p>
          <a:p>
            <a:pPr marL="0" indent="0"/>
            <a:r>
              <a:rPr lang="en-US"/>
              <a:t>We welcome strong management teams and companies to approach us about ground they would like to acquire and explore. We will provide an overview of some key projects here, but detailed information is available on our website.</a:t>
            </a:r>
            <a:endParaRPr/>
          </a:p>
          <a:p>
            <a:pPr marL="0" indent="0"/>
            <a:r>
              <a:rPr lang="en-US"/>
              <a:t>Our focus as a company is to use the best new technologies and geologic models to explore our ground. </a:t>
            </a:r>
            <a:endParaRPr/>
          </a:p>
          <a:p>
            <a:pPr marL="0" indent="0"/>
            <a:r>
              <a:rPr lang="en-US"/>
              <a:t>With SGH soil sampling we can ‘see through’ glacial tills to bedrock where Gold can be detected. </a:t>
            </a:r>
            <a:endParaRPr/>
          </a:p>
          <a:p>
            <a:pPr marL="0" indent="0"/>
            <a:r>
              <a:rPr lang="en-US"/>
              <a:t>Geophysics allows us to see the fault structures that control the deep seated mineralization</a:t>
            </a:r>
            <a:endParaRPr/>
          </a:p>
          <a:p>
            <a:pPr marL="0" indent="0"/>
            <a:r>
              <a:rPr lang="en-US"/>
              <a:t>Geological modeling (Fosterville) and old fashioned field work (structural mapping, rock and trench sampling) give us a good understanding of the ground.</a:t>
            </a:r>
            <a:endParaRPr/>
          </a:p>
          <a:p>
            <a:pPr marL="0" indent="0"/>
            <a:r>
              <a:rPr lang="en-US"/>
              <a:t>Artificial Intelligence helps pull all this together and identify targets that may be overlooked, and prioritize high value opportunities.</a:t>
            </a:r>
            <a:endParaRPr/>
          </a:p>
          <a:p>
            <a:pPr marL="0" indent="0"/>
            <a:r>
              <a:rPr lang="en-US"/>
              <a:t>Exploits Discovery uses all of these tools, and will be advancing towards drilling quickly in early 2021. </a:t>
            </a:r>
            <a:endParaRPr/>
          </a:p>
          <a:p>
            <a:pPr marL="0" indent="0"/>
            <a:endParaRPr/>
          </a:p>
          <a:p>
            <a:pPr marL="0" indent="0"/>
            <a:endParaRPr/>
          </a:p>
        </p:txBody>
      </p:sp>
      <p:sp>
        <p:nvSpPr>
          <p:cNvPr id="596" name="Google Shape;596;p2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0: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588" name="Google Shape;588;p2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ba14131030_0_0:notes"/>
          <p:cNvSpPr txBox="1">
            <a:spLocks noGrp="1"/>
          </p:cNvSpPr>
          <p:nvPr>
            <p:ph type="body" idx="1"/>
          </p:nvPr>
        </p:nvSpPr>
        <p:spPr>
          <a:xfrm>
            <a:off x="710247" y="4518203"/>
            <a:ext cx="5681922" cy="3696837"/>
          </a:xfrm>
          <a:prstGeom prst="rect">
            <a:avLst/>
          </a:prstGeom>
          <a:noFill/>
          <a:ln>
            <a:noFill/>
          </a:ln>
        </p:spPr>
        <p:txBody>
          <a:bodyPr spcFirstLastPara="1" wrap="square" lIns="94190" tIns="47083" rIns="94190" bIns="47083" anchor="t" anchorCtr="0">
            <a:noAutofit/>
          </a:bodyPr>
          <a:lstStyle/>
          <a:p>
            <a:pPr marL="0" indent="0"/>
            <a:endParaRPr/>
          </a:p>
        </p:txBody>
      </p:sp>
      <p:sp>
        <p:nvSpPr>
          <p:cNvPr id="151" name="Google Shape;151;gba14131030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2232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bb2428c3ad_0_13:notes"/>
          <p:cNvSpPr txBox="1">
            <a:spLocks noGrp="1"/>
          </p:cNvSpPr>
          <p:nvPr>
            <p:ph type="body" idx="1"/>
          </p:nvPr>
        </p:nvSpPr>
        <p:spPr>
          <a:xfrm>
            <a:off x="710247" y="4518203"/>
            <a:ext cx="5681922" cy="3696837"/>
          </a:xfrm>
          <a:prstGeom prst="rect">
            <a:avLst/>
          </a:prstGeom>
          <a:noFill/>
          <a:ln>
            <a:noFill/>
          </a:ln>
        </p:spPr>
        <p:txBody>
          <a:bodyPr spcFirstLastPara="1" wrap="square" lIns="94190" tIns="47083" rIns="94190" bIns="47083" anchor="t" anchorCtr="0">
            <a:noAutofit/>
          </a:bodyPr>
          <a:lstStyle/>
          <a:p>
            <a:pPr marL="0" indent="0"/>
            <a:endParaRPr/>
          </a:p>
        </p:txBody>
      </p:sp>
      <p:sp>
        <p:nvSpPr>
          <p:cNvPr id="641" name="Google Shape;641;gbb2428c3ad_0_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64" name="Google Shape;64;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8: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r>
              <a:rPr lang="en-US" dirty="0"/>
              <a:t>In 2021 we will need to raise capital a couple of times to advance our projects. </a:t>
            </a:r>
            <a:endParaRPr dirty="0"/>
          </a:p>
          <a:p>
            <a:pPr marL="0" indent="0"/>
            <a:r>
              <a:rPr lang="en-US" dirty="0"/>
              <a:t>We have a strong management team, tight share structure, and partners in New Found Gold, Goldspot and others that ensure we are tightly controlled and invested in our success.</a:t>
            </a:r>
            <a:endParaRPr dirty="0"/>
          </a:p>
        </p:txBody>
      </p:sp>
      <p:sp>
        <p:nvSpPr>
          <p:cNvPr id="567" name="Google Shape;567;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acaa76edf_1_0:notes"/>
          <p:cNvSpPr txBox="1">
            <a:spLocks noGrp="1"/>
          </p:cNvSpPr>
          <p:nvPr>
            <p:ph type="body" idx="1"/>
          </p:nvPr>
        </p:nvSpPr>
        <p:spPr>
          <a:xfrm>
            <a:off x="710247" y="4518203"/>
            <a:ext cx="5681922" cy="3696837"/>
          </a:xfrm>
          <a:prstGeom prst="rect">
            <a:avLst/>
          </a:prstGeom>
          <a:noFill/>
          <a:ln>
            <a:noFill/>
          </a:ln>
        </p:spPr>
        <p:txBody>
          <a:bodyPr spcFirstLastPara="1" wrap="square" lIns="94190" tIns="47083" rIns="94190" bIns="47083" anchor="t" anchorCtr="0">
            <a:noAutofit/>
          </a:bodyPr>
          <a:lstStyle/>
          <a:p>
            <a:pPr marL="0" indent="0"/>
            <a:endParaRPr/>
          </a:p>
        </p:txBody>
      </p:sp>
      <p:sp>
        <p:nvSpPr>
          <p:cNvPr id="71" name="Google Shape;71;gbacaa76edf_1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20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90" name="Google Shape;90;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749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f3568d14d_0_0:notes"/>
          <p:cNvSpPr txBox="1">
            <a:spLocks noGrp="1"/>
          </p:cNvSpPr>
          <p:nvPr>
            <p:ph type="body" idx="1"/>
          </p:nvPr>
        </p:nvSpPr>
        <p:spPr>
          <a:xfrm>
            <a:off x="710247" y="4518203"/>
            <a:ext cx="5681922" cy="3696837"/>
          </a:xfrm>
          <a:prstGeom prst="rect">
            <a:avLst/>
          </a:prstGeom>
          <a:noFill/>
          <a:ln>
            <a:noFill/>
          </a:ln>
        </p:spPr>
        <p:txBody>
          <a:bodyPr spcFirstLastPara="1" wrap="square" lIns="94190" tIns="47083" rIns="94190" bIns="47083" anchor="t" anchorCtr="0">
            <a:noAutofit/>
          </a:bodyPr>
          <a:lstStyle/>
          <a:p>
            <a:pPr marL="0" indent="0"/>
            <a:endParaRPr/>
          </a:p>
        </p:txBody>
      </p:sp>
      <p:sp>
        <p:nvSpPr>
          <p:cNvPr id="111" name="Google Shape;111;gdf3568d14d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720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710248" y="4518203"/>
            <a:ext cx="5681980" cy="3696713"/>
          </a:xfrm>
          <a:prstGeom prst="rect">
            <a:avLst/>
          </a:prstGeom>
          <a:noFill/>
          <a:ln>
            <a:noFill/>
          </a:ln>
        </p:spPr>
        <p:txBody>
          <a:bodyPr spcFirstLastPara="1" wrap="square" lIns="94190" tIns="47083" rIns="94190" bIns="47083" anchor="t" anchorCtr="0">
            <a:noAutofit/>
          </a:bodyPr>
          <a:lstStyle/>
          <a:p>
            <a:pPr marL="0" indent="0"/>
            <a:endParaRPr/>
          </a:p>
        </p:txBody>
      </p:sp>
      <p:sp>
        <p:nvSpPr>
          <p:cNvPr id="128" name="Google Shape;128;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699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b05e0e414_0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bb05e0e414_0_0:notes"/>
          <p:cNvSpPr txBox="1">
            <a:spLocks noGrp="1"/>
          </p:cNvSpPr>
          <p:nvPr>
            <p:ph type="body" idx="1"/>
          </p:nvPr>
        </p:nvSpPr>
        <p:spPr>
          <a:xfrm>
            <a:off x="710247" y="4518203"/>
            <a:ext cx="5681922" cy="3696837"/>
          </a:xfrm>
          <a:prstGeom prst="rect">
            <a:avLst/>
          </a:prstGeom>
          <a:noFill/>
          <a:ln>
            <a:noFill/>
          </a:ln>
        </p:spPr>
        <p:txBody>
          <a:bodyPr spcFirstLastPara="1" wrap="square" lIns="94190" tIns="47083" rIns="94190" bIns="47083" anchor="t" anchorCtr="0">
            <a:noAutofit/>
          </a:bodyPr>
          <a:lstStyle/>
          <a:p>
            <a:pPr marL="445679" indent="-222839"/>
            <a:r>
              <a:rPr lang="en-US"/>
              <a:t>Newfoundland is experiencing a 21</a:t>
            </a:r>
            <a:r>
              <a:rPr lang="en-US" baseline="30000"/>
              <a:t>st</a:t>
            </a:r>
            <a:r>
              <a:rPr lang="en-US"/>
              <a:t> Century gold rush that is long overdue. Gold exploration work has been done across Newfoundland for over 30 years, but new exploration models and technologies allow us to now see through the glacial till and overburden, and look for gold in places that were not given a proper evaluation in the past. This is an exciting place to be, and Exploits Discovery has the best position (outside of New Found Gold) to advance to a new discovery. </a:t>
            </a:r>
            <a:endParaRPr/>
          </a:p>
        </p:txBody>
      </p:sp>
      <p:sp>
        <p:nvSpPr>
          <p:cNvPr id="169" name="Google Shape;169;gbb05e0e414_0_0:notes"/>
          <p:cNvSpPr txBox="1">
            <a:spLocks noGrp="1"/>
          </p:cNvSpPr>
          <p:nvPr>
            <p:ph type="sldNum" idx="12"/>
          </p:nvPr>
        </p:nvSpPr>
        <p:spPr>
          <a:xfrm>
            <a:off x="4023092" y="8917422"/>
            <a:ext cx="3077623" cy="471125"/>
          </a:xfrm>
          <a:prstGeom prst="rect">
            <a:avLst/>
          </a:prstGeom>
          <a:noFill/>
          <a:ln>
            <a:noFill/>
          </a:ln>
        </p:spPr>
        <p:txBody>
          <a:bodyPr spcFirstLastPara="1" wrap="square" lIns="94190" tIns="47083" rIns="94190" bIns="47083" anchor="b" anchorCtr="0">
            <a:noAutofit/>
          </a:bodyPr>
          <a:lstStyle/>
          <a:p>
            <a:pPr algn="r">
              <a:buSzPts val="1300"/>
            </a:pPr>
            <a:fld id="{00000000-1234-1234-1234-123412341234}" type="slidenum">
              <a:rPr lang="en-US" sz="1300">
                <a:solidFill>
                  <a:schemeClr val="dk1"/>
                </a:solidFill>
                <a:latin typeface="Calibri"/>
                <a:ea typeface="Calibri"/>
                <a:cs typeface="Calibri"/>
                <a:sym typeface="Calibri"/>
              </a:rPr>
              <a:pPr algn="r">
                <a:buSzPts val="1300"/>
              </a:pPr>
              <a:t>9</a:t>
            </a:fld>
            <a:endParaRPr sz="13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spTree>
      <p:nvGrpSpPr>
        <p:cNvPr id="1" name="Shape 14"/>
        <p:cNvGrpSpPr/>
        <p:nvPr/>
      </p:nvGrpSpPr>
      <p:grpSpPr>
        <a:xfrm>
          <a:off x="0" y="0"/>
          <a:ext cx="0" cy="0"/>
          <a:chOff x="0" y="0"/>
          <a:chExt cx="0" cy="0"/>
        </a:xfrm>
      </p:grpSpPr>
      <p:pic>
        <p:nvPicPr>
          <p:cNvPr id="15" name="Google Shape;15;p25"/>
          <p:cNvPicPr preferRelativeResize="0"/>
          <p:nvPr/>
        </p:nvPicPr>
        <p:blipFill rotWithShape="1">
          <a:blip r:embed="rId2">
            <a:alphaModFix/>
          </a:blip>
          <a:srcRect l="50842" r="42537"/>
          <a:stretch/>
        </p:blipFill>
        <p:spPr>
          <a:xfrm>
            <a:off x="0" y="0"/>
            <a:ext cx="702900" cy="6858001"/>
          </a:xfrm>
          <a:prstGeom prst="rect">
            <a:avLst/>
          </a:prstGeom>
          <a:noFill/>
          <a:ln>
            <a:noFill/>
          </a:ln>
        </p:spPr>
      </p:pic>
      <p:sp>
        <p:nvSpPr>
          <p:cNvPr id="16" name="Google Shape;16;p25"/>
          <p:cNvSpPr/>
          <p:nvPr/>
        </p:nvSpPr>
        <p:spPr>
          <a:xfrm>
            <a:off x="0" y="0"/>
            <a:ext cx="702900" cy="6858000"/>
          </a:xfrm>
          <a:prstGeom prst="rect">
            <a:avLst/>
          </a:prstGeom>
          <a:solidFill>
            <a:srgbClr val="C69357">
              <a:alpha val="7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5"/>
          <p:cNvSpPr/>
          <p:nvPr/>
        </p:nvSpPr>
        <p:spPr>
          <a:xfrm>
            <a:off x="911656" y="6542500"/>
            <a:ext cx="1140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Montserrat"/>
                <a:ea typeface="Montserrat"/>
                <a:cs typeface="Montserrat"/>
                <a:sym typeface="Montserrat"/>
              </a:rPr>
              <a:t>CSE : NFLD</a:t>
            </a:r>
            <a:r>
              <a:rPr lang="en-US" sz="1200" b="1" i="0" u="none" strike="noStrike" cap="none">
                <a:solidFill>
                  <a:srgbClr val="494738"/>
                </a:solidFill>
                <a:latin typeface="Montserrat"/>
                <a:ea typeface="Montserrat"/>
                <a:cs typeface="Montserrat"/>
                <a:sym typeface="Montserrat"/>
              </a:rPr>
              <a:t> </a:t>
            </a:r>
            <a:endParaRPr sz="1200" b="1" i="0" u="none" strike="noStrike" cap="none">
              <a:solidFill>
                <a:schemeClr val="dk1"/>
              </a:solidFill>
              <a:latin typeface="Montserrat"/>
              <a:ea typeface="Montserrat"/>
              <a:cs typeface="Montserrat"/>
              <a:sym typeface="Montserrat"/>
            </a:endParaRPr>
          </a:p>
        </p:txBody>
      </p:sp>
      <p:sp>
        <p:nvSpPr>
          <p:cNvPr id="18" name="Google Shape;18;p25"/>
          <p:cNvSpPr txBox="1">
            <a:spLocks noGrp="1"/>
          </p:cNvSpPr>
          <p:nvPr>
            <p:ph type="sldNum" idx="12"/>
          </p:nvPr>
        </p:nvSpPr>
        <p:spPr>
          <a:xfrm>
            <a:off x="103653" y="6132513"/>
            <a:ext cx="4725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endParaRPr/>
          </a:p>
        </p:txBody>
      </p:sp>
      <p:cxnSp>
        <p:nvCxnSpPr>
          <p:cNvPr id="19" name="Google Shape;19;p25"/>
          <p:cNvCxnSpPr/>
          <p:nvPr/>
        </p:nvCxnSpPr>
        <p:spPr>
          <a:xfrm>
            <a:off x="94184" y="5723382"/>
            <a:ext cx="523800" cy="0"/>
          </a:xfrm>
          <a:prstGeom prst="straightConnector1">
            <a:avLst/>
          </a:prstGeom>
          <a:noFill/>
          <a:ln w="15875" cap="flat" cmpd="sng">
            <a:solidFill>
              <a:srgbClr val="FFFFFF"/>
            </a:solidFill>
            <a:prstDash val="solid"/>
            <a:miter lim="800000"/>
            <a:headEnd type="none" w="sm" len="sm"/>
            <a:tailEnd type="none" w="sm" len="sm"/>
          </a:ln>
        </p:spPr>
      </p:cxnSp>
      <p:grpSp>
        <p:nvGrpSpPr>
          <p:cNvPr id="20" name="Google Shape;20;p25"/>
          <p:cNvGrpSpPr/>
          <p:nvPr/>
        </p:nvGrpSpPr>
        <p:grpSpPr>
          <a:xfrm rot="10800000">
            <a:off x="1937314" y="6619051"/>
            <a:ext cx="511341" cy="123904"/>
            <a:chOff x="1194364" y="1515979"/>
            <a:chExt cx="681788" cy="165205"/>
          </a:xfrm>
        </p:grpSpPr>
        <p:sp>
          <p:nvSpPr>
            <p:cNvPr id="21" name="Google Shape;21;p25"/>
            <p:cNvSpPr/>
            <p:nvPr/>
          </p:nvSpPr>
          <p:spPr>
            <a:xfrm>
              <a:off x="1194364" y="1515979"/>
              <a:ext cx="165205" cy="165205"/>
            </a:xfrm>
            <a:prstGeom prst="ellipse">
              <a:avLst/>
            </a:prstGeom>
            <a:solidFill>
              <a:srgbClr val="9C7F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22" name="Google Shape;22;p25"/>
            <p:cNvSpPr/>
            <p:nvPr/>
          </p:nvSpPr>
          <p:spPr>
            <a:xfrm>
              <a:off x="1452656" y="1515979"/>
              <a:ext cx="165205" cy="165205"/>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23" name="Google Shape;23;p25"/>
            <p:cNvSpPr/>
            <p:nvPr/>
          </p:nvSpPr>
          <p:spPr>
            <a:xfrm>
              <a:off x="1710947" y="1515979"/>
              <a:ext cx="165205" cy="165205"/>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grpSp>
      <p:pic>
        <p:nvPicPr>
          <p:cNvPr id="24" name="Google Shape;24;p25"/>
          <p:cNvPicPr preferRelativeResize="0"/>
          <p:nvPr/>
        </p:nvPicPr>
        <p:blipFill rotWithShape="1">
          <a:blip r:embed="rId3">
            <a:alphaModFix/>
          </a:blip>
          <a:srcRect r="70156"/>
          <a:stretch/>
        </p:blipFill>
        <p:spPr>
          <a:xfrm>
            <a:off x="3" y="132975"/>
            <a:ext cx="611197" cy="664963"/>
          </a:xfrm>
          <a:prstGeom prst="rect">
            <a:avLst/>
          </a:prstGeom>
          <a:noFill/>
          <a:ln>
            <a:noFill/>
          </a:ln>
        </p:spPr>
      </p:pic>
    </p:spTree>
  </p:cSld>
  <p:clrMapOvr>
    <a:masterClrMapping/>
  </p:clrMapOvr>
  <p:extLst>
    <p:ext uri="{DCECCB84-F9BA-43D5-87BE-67443E8EF086}">
      <p15:sldGuideLst xmlns:p15="http://schemas.microsoft.com/office/powerpoint/2012/main">
        <p15:guide id="1" pos="630">
          <p15:clr>
            <a:srgbClr val="FA7B17"/>
          </p15:clr>
        </p15:guide>
        <p15:guide id="2" orient="horz" pos="403">
          <p15:clr>
            <a:srgbClr val="FA7B17"/>
          </p15:clr>
        </p15:guide>
        <p15:guide id="3" pos="7471">
          <p15:clr>
            <a:srgbClr val="FA7B17"/>
          </p15:clr>
        </p15:guide>
        <p15:guide id="4" orient="horz" pos="4121">
          <p15:clr>
            <a:srgbClr val="FA7B17"/>
          </p15:clr>
        </p15:guide>
        <p15:guide id="5" orient="horz" pos="199">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итульный слайд 1">
  <p:cSld name="Титульный слайд_1">
    <p:spTree>
      <p:nvGrpSpPr>
        <p:cNvPr id="1" name="Shape 25"/>
        <p:cNvGrpSpPr/>
        <p:nvPr/>
      </p:nvGrpSpPr>
      <p:grpSpPr>
        <a:xfrm>
          <a:off x="0" y="0"/>
          <a:ext cx="0" cy="0"/>
          <a:chOff x="0" y="0"/>
          <a:chExt cx="0" cy="0"/>
        </a:xfrm>
      </p:grpSpPr>
      <p:pic>
        <p:nvPicPr>
          <p:cNvPr id="26" name="Google Shape;26;gbb066a4b6e_12_15"/>
          <p:cNvPicPr preferRelativeResize="0"/>
          <p:nvPr/>
        </p:nvPicPr>
        <p:blipFill rotWithShape="1">
          <a:blip r:embed="rId2">
            <a:alphaModFix amt="50000"/>
          </a:blip>
          <a:srcRect/>
          <a:stretch/>
        </p:blipFill>
        <p:spPr>
          <a:xfrm rot="10800000">
            <a:off x="673150" y="-31650"/>
            <a:ext cx="11518850" cy="6889650"/>
          </a:xfrm>
          <a:prstGeom prst="rect">
            <a:avLst/>
          </a:prstGeom>
          <a:noFill/>
          <a:ln>
            <a:noFill/>
          </a:ln>
        </p:spPr>
      </p:pic>
      <p:pic>
        <p:nvPicPr>
          <p:cNvPr id="27" name="Google Shape;27;gbb066a4b6e_12_15"/>
          <p:cNvPicPr preferRelativeResize="0"/>
          <p:nvPr/>
        </p:nvPicPr>
        <p:blipFill rotWithShape="1">
          <a:blip r:embed="rId3">
            <a:alphaModFix amt="5000"/>
          </a:blip>
          <a:srcRect t="12293" r="68372" b="12283"/>
          <a:stretch/>
        </p:blipFill>
        <p:spPr>
          <a:xfrm>
            <a:off x="7024752" y="1614349"/>
            <a:ext cx="7424499" cy="5744900"/>
          </a:xfrm>
          <a:prstGeom prst="rect">
            <a:avLst/>
          </a:prstGeom>
          <a:noFill/>
          <a:ln>
            <a:noFill/>
          </a:ln>
        </p:spPr>
      </p:pic>
      <p:pic>
        <p:nvPicPr>
          <p:cNvPr id="28" name="Google Shape;28;gbb066a4b6e_12_15"/>
          <p:cNvPicPr preferRelativeResize="0"/>
          <p:nvPr/>
        </p:nvPicPr>
        <p:blipFill rotWithShape="1">
          <a:blip r:embed="rId4">
            <a:alphaModFix/>
          </a:blip>
          <a:srcRect l="46437" r="46437"/>
          <a:stretch/>
        </p:blipFill>
        <p:spPr>
          <a:xfrm>
            <a:off x="-9425" y="-31650"/>
            <a:ext cx="682574" cy="6927649"/>
          </a:xfrm>
          <a:prstGeom prst="rect">
            <a:avLst/>
          </a:prstGeom>
          <a:noFill/>
          <a:ln>
            <a:noFill/>
          </a:ln>
        </p:spPr>
      </p:pic>
      <p:sp>
        <p:nvSpPr>
          <p:cNvPr id="29" name="Google Shape;29;gbb066a4b6e_12_15"/>
          <p:cNvSpPr/>
          <p:nvPr/>
        </p:nvSpPr>
        <p:spPr>
          <a:xfrm>
            <a:off x="924321" y="6560625"/>
            <a:ext cx="1140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Montserrat ExtraBold"/>
                <a:ea typeface="Montserrat ExtraBold"/>
                <a:cs typeface="Montserrat ExtraBold"/>
                <a:sym typeface="Montserrat ExtraBold"/>
              </a:rPr>
              <a:t>CSE : NFLD </a:t>
            </a:r>
            <a:endParaRPr sz="1200" b="0" i="0" u="none" strike="noStrike" cap="none">
              <a:solidFill>
                <a:srgbClr val="000000"/>
              </a:solidFill>
              <a:latin typeface="Montserrat ExtraBold"/>
              <a:ea typeface="Montserrat ExtraBold"/>
              <a:cs typeface="Montserrat ExtraBold"/>
              <a:sym typeface="Montserrat ExtraBold"/>
            </a:endParaRPr>
          </a:p>
        </p:txBody>
      </p:sp>
      <p:sp>
        <p:nvSpPr>
          <p:cNvPr id="30" name="Google Shape;30;gbb066a4b6e_12_15"/>
          <p:cNvSpPr/>
          <p:nvPr/>
        </p:nvSpPr>
        <p:spPr>
          <a:xfrm rot="10800000">
            <a:off x="2337345" y="6637104"/>
            <a:ext cx="123975" cy="123975"/>
          </a:xfrm>
          <a:prstGeom prst="ellipse">
            <a:avLst/>
          </a:prstGeom>
          <a:solidFill>
            <a:srgbClr val="C6A5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31" name="Google Shape;31;gbb066a4b6e_12_15"/>
          <p:cNvSpPr/>
          <p:nvPr/>
        </p:nvSpPr>
        <p:spPr>
          <a:xfrm rot="10800000">
            <a:off x="2143626" y="6637104"/>
            <a:ext cx="123975" cy="123975"/>
          </a:xfrm>
          <a:prstGeom prst="ellipse">
            <a:avLst/>
          </a:prstGeom>
          <a:solidFill>
            <a:srgbClr val="DAC1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32" name="Google Shape;32;gbb066a4b6e_12_15"/>
          <p:cNvSpPr/>
          <p:nvPr/>
        </p:nvSpPr>
        <p:spPr>
          <a:xfrm rot="10800000">
            <a:off x="1949908" y="6637104"/>
            <a:ext cx="123975" cy="123975"/>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33" name="Google Shape;33;gbb066a4b6e_12_15"/>
          <p:cNvSpPr/>
          <p:nvPr/>
        </p:nvSpPr>
        <p:spPr>
          <a:xfrm rot="-5400000">
            <a:off x="311007" y="5449200"/>
            <a:ext cx="26400" cy="548700"/>
          </a:xfrm>
          <a:prstGeom prst="rect">
            <a:avLst/>
          </a:prstGeom>
          <a:gradFill>
            <a:gsLst>
              <a:gs pos="0">
                <a:srgbClr val="916128"/>
              </a:gs>
              <a:gs pos="49000">
                <a:srgbClr val="FAF3A0"/>
              </a:gs>
              <a:gs pos="100000">
                <a:srgbClr val="C69357"/>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gbb066a4b6e_12_15"/>
          <p:cNvPicPr preferRelativeResize="0"/>
          <p:nvPr/>
        </p:nvPicPr>
        <p:blipFill rotWithShape="1">
          <a:blip r:embed="rId5">
            <a:alphaModFix/>
          </a:blip>
          <a:srcRect r="69240"/>
          <a:stretch/>
        </p:blipFill>
        <p:spPr>
          <a:xfrm>
            <a:off x="30553" y="165204"/>
            <a:ext cx="564597" cy="595992"/>
          </a:xfrm>
          <a:prstGeom prst="rect">
            <a:avLst/>
          </a:prstGeom>
          <a:noFill/>
          <a:ln>
            <a:noFill/>
          </a:ln>
        </p:spPr>
      </p:pic>
      <p:pic>
        <p:nvPicPr>
          <p:cNvPr id="35" name="Google Shape;35;gbb066a4b6e_12_15"/>
          <p:cNvPicPr preferRelativeResize="0"/>
          <p:nvPr/>
        </p:nvPicPr>
        <p:blipFill rotWithShape="1">
          <a:blip r:embed="rId5">
            <a:alphaModFix/>
          </a:blip>
          <a:srcRect l="37027" t="26420" b="26425"/>
          <a:stretch/>
        </p:blipFill>
        <p:spPr>
          <a:xfrm rot="5400000">
            <a:off x="-161561" y="1135961"/>
            <a:ext cx="990297" cy="240776"/>
          </a:xfrm>
          <a:prstGeom prst="rect">
            <a:avLst/>
          </a:prstGeom>
          <a:noFill/>
          <a:ln>
            <a:noFill/>
          </a:ln>
        </p:spPr>
      </p:pic>
    </p:spTree>
  </p:cSld>
  <p:clrMapOvr>
    <a:masterClrMapping/>
  </p:clrMapOvr>
  <p:extLst>
    <p:ext uri="{DCECCB84-F9BA-43D5-87BE-67443E8EF086}">
      <p15:sldGuideLst xmlns:p15="http://schemas.microsoft.com/office/powerpoint/2012/main">
        <p15:guide id="1" pos="630">
          <p15:clr>
            <a:srgbClr val="FA7B17"/>
          </p15:clr>
        </p15:guide>
        <p15:guide id="2" orient="horz" pos="403">
          <p15:clr>
            <a:srgbClr val="FA7B17"/>
          </p15:clr>
        </p15:guide>
        <p15:guide id="3" pos="7471">
          <p15:clr>
            <a:srgbClr val="FA7B17"/>
          </p15:clr>
        </p15:guide>
        <p15:guide id="4" orient="horz" pos="4121">
          <p15:clr>
            <a:srgbClr val="FA7B17"/>
          </p15:clr>
        </p15:guide>
        <p15:guide id="5" orient="horz" pos="199">
          <p15:clr>
            <a:srgbClr val="FA7B17"/>
          </p15:clr>
        </p15:guide>
        <p15:guide id="6" orient="horz" pos="607">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Пользовательский макет">
  <p:cSld name="4_Пользовательский макет">
    <p:spTree>
      <p:nvGrpSpPr>
        <p:cNvPr id="1" name="Shape 36"/>
        <p:cNvGrpSpPr/>
        <p:nvPr/>
      </p:nvGrpSpPr>
      <p:grpSpPr>
        <a:xfrm>
          <a:off x="0" y="0"/>
          <a:ext cx="0" cy="0"/>
          <a:chOff x="0" y="0"/>
          <a:chExt cx="0" cy="0"/>
        </a:xfrm>
      </p:grpSpPr>
      <p:sp>
        <p:nvSpPr>
          <p:cNvPr id="37" name="Google Shape;37;p24"/>
          <p:cNvSpPr>
            <a:spLocks noGrp="1"/>
          </p:cNvSpPr>
          <p:nvPr>
            <p:ph type="pic" idx="2"/>
          </p:nvPr>
        </p:nvSpPr>
        <p:spPr>
          <a:xfrm>
            <a:off x="5715001" y="2283396"/>
            <a:ext cx="5753100" cy="3279204"/>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Break">
  <p:cSld name="1_Section Break">
    <p:spTree>
      <p:nvGrpSpPr>
        <p:cNvPr id="1" name="Shape 38"/>
        <p:cNvGrpSpPr/>
        <p:nvPr/>
      </p:nvGrpSpPr>
      <p:grpSpPr>
        <a:xfrm>
          <a:off x="0" y="0"/>
          <a:ext cx="0" cy="0"/>
          <a:chOff x="0" y="0"/>
          <a:chExt cx="0" cy="0"/>
        </a:xfrm>
      </p:grpSpPr>
      <p:sp>
        <p:nvSpPr>
          <p:cNvPr id="39" name="Google Shape;39;p26"/>
          <p:cNvSpPr>
            <a:spLocks noGrp="1"/>
          </p:cNvSpPr>
          <p:nvPr>
            <p:ph type="pic" idx="2"/>
          </p:nvPr>
        </p:nvSpPr>
        <p:spPr>
          <a:xfrm>
            <a:off x="0" y="0"/>
            <a:ext cx="7696200" cy="6858000"/>
          </a:xfrm>
          <a:prstGeom prst="rect">
            <a:avLst/>
          </a:prstGeom>
          <a:solidFill>
            <a:srgbClr val="C5C2C2"/>
          </a:solidFill>
          <a:ln>
            <a:noFill/>
          </a:ln>
          <a:effectLst>
            <a:outerShdw blurRad="254000" dist="38100" algn="l" rotWithShape="0">
              <a:srgbClr val="000000">
                <a:alpha val="27843"/>
              </a:srgbClr>
            </a:outerShdw>
          </a:effectLst>
        </p:spPr>
      </p:sp>
      <p:sp>
        <p:nvSpPr>
          <p:cNvPr id="40" name="Google Shape;40;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exploits.gold/"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26.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Google Shape;47;p1"/>
          <p:cNvPicPr preferRelativeResize="0"/>
          <p:nvPr/>
        </p:nvPicPr>
        <p:blipFill rotWithShape="1">
          <a:blip r:embed="rId3">
            <a:alphaModFix/>
          </a:blip>
          <a:srcRect/>
          <a:stretch/>
        </p:blipFill>
        <p:spPr>
          <a:xfrm>
            <a:off x="-2" y="0"/>
            <a:ext cx="12192019" cy="6858000"/>
          </a:xfrm>
          <a:prstGeom prst="rect">
            <a:avLst/>
          </a:prstGeom>
          <a:noFill/>
          <a:ln>
            <a:noFill/>
          </a:ln>
        </p:spPr>
      </p:pic>
      <p:sp>
        <p:nvSpPr>
          <p:cNvPr id="48" name="Google Shape;48;p1"/>
          <p:cNvSpPr txBox="1"/>
          <p:nvPr/>
        </p:nvSpPr>
        <p:spPr>
          <a:xfrm>
            <a:off x="2075563" y="839580"/>
            <a:ext cx="8980200" cy="369327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3200"/>
              <a:buFont typeface="Arial"/>
              <a:buNone/>
            </a:pPr>
            <a:r>
              <a:rPr lang="en-US" sz="3900" b="0" i="0" u="none" strike="noStrike" cap="none" dirty="0">
                <a:solidFill>
                  <a:schemeClr val="lt1"/>
                </a:solidFill>
                <a:latin typeface="Montserrat ExtraBold"/>
                <a:ea typeface="Montserrat ExtraBold"/>
                <a:cs typeface="Montserrat ExtraBold"/>
                <a:sym typeface="Montserrat ExtraBold"/>
              </a:rPr>
              <a:t>DISTRICT SCALE</a:t>
            </a:r>
          </a:p>
          <a:p>
            <a:pPr marL="0" marR="0" lvl="0" indent="0" algn="l" rtl="0">
              <a:lnSpc>
                <a:spcPct val="200000"/>
              </a:lnSpc>
              <a:spcBef>
                <a:spcPts val="0"/>
              </a:spcBef>
              <a:spcAft>
                <a:spcPts val="0"/>
              </a:spcAft>
              <a:buClr>
                <a:srgbClr val="000000"/>
              </a:buClr>
              <a:buSzPts val="3200"/>
              <a:buFont typeface="Arial"/>
              <a:buNone/>
            </a:pPr>
            <a:r>
              <a:rPr lang="en-US" sz="3900" b="0" i="0" u="none" strike="noStrike" cap="none" dirty="0">
                <a:solidFill>
                  <a:schemeClr val="lt1"/>
                </a:solidFill>
                <a:latin typeface="Montserrat ExtraBold"/>
                <a:ea typeface="Montserrat ExtraBold"/>
                <a:cs typeface="Montserrat ExtraBold"/>
                <a:sym typeface="Montserrat ExtraBold"/>
              </a:rPr>
              <a:t>HIGH-GRADE GOLD PROJECTS</a:t>
            </a:r>
          </a:p>
          <a:p>
            <a:pPr marL="0" marR="0" lvl="0" indent="0" algn="l" rtl="0">
              <a:lnSpc>
                <a:spcPct val="200000"/>
              </a:lnSpc>
              <a:spcBef>
                <a:spcPts val="0"/>
              </a:spcBef>
              <a:spcAft>
                <a:spcPts val="0"/>
              </a:spcAft>
              <a:buClr>
                <a:srgbClr val="000000"/>
              </a:buClr>
              <a:buSzPts val="3200"/>
              <a:buFont typeface="Arial"/>
              <a:buNone/>
            </a:pPr>
            <a:r>
              <a:rPr lang="en-US" sz="3900" b="0" i="0" u="none" strike="noStrike" cap="none" dirty="0">
                <a:solidFill>
                  <a:schemeClr val="lt1"/>
                </a:solidFill>
                <a:latin typeface="Montserrat ExtraBold"/>
                <a:ea typeface="Montserrat ExtraBold"/>
                <a:cs typeface="Montserrat ExtraBold"/>
                <a:sym typeface="Montserrat ExtraBold"/>
              </a:rPr>
              <a:t>IN NEWFOUNDLAND</a:t>
            </a:r>
            <a:endParaRPr sz="2500" b="0" i="0" u="none" strike="noStrike" cap="none" dirty="0">
              <a:solidFill>
                <a:srgbClr val="000000"/>
              </a:solidFill>
              <a:latin typeface="Montserrat ExtraBold"/>
              <a:ea typeface="Montserrat ExtraBold"/>
              <a:cs typeface="Montserrat ExtraBold"/>
              <a:sym typeface="Montserrat ExtraBold"/>
            </a:endParaRPr>
          </a:p>
        </p:txBody>
      </p:sp>
      <p:sp>
        <p:nvSpPr>
          <p:cNvPr id="49" name="Google Shape;49;p1"/>
          <p:cNvSpPr txBox="1"/>
          <p:nvPr/>
        </p:nvSpPr>
        <p:spPr>
          <a:xfrm>
            <a:off x="7561500" y="6183815"/>
            <a:ext cx="43149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800" b="1" dirty="0">
                <a:solidFill>
                  <a:schemeClr val="lt1"/>
                </a:solidFill>
                <a:latin typeface="Montserrat"/>
                <a:ea typeface="Montserrat"/>
                <a:cs typeface="Montserrat"/>
                <a:sym typeface="Montserrat"/>
              </a:rPr>
              <a:t>October</a:t>
            </a:r>
            <a:r>
              <a:rPr lang="en-US" sz="1800" b="1" i="0" u="none" strike="noStrike" cap="none" dirty="0">
                <a:solidFill>
                  <a:schemeClr val="lt1"/>
                </a:solidFill>
                <a:latin typeface="Montserrat"/>
                <a:ea typeface="Montserrat"/>
                <a:cs typeface="Montserrat"/>
                <a:sym typeface="Montserrat"/>
              </a:rPr>
              <a:t> 2021 </a:t>
            </a:r>
            <a:endParaRPr sz="1600" b="0" i="0" u="none" strike="noStrike" cap="none" dirty="0">
              <a:solidFill>
                <a:srgbClr val="000000"/>
              </a:solidFill>
              <a:latin typeface="Montserrat"/>
              <a:ea typeface="Montserrat"/>
              <a:cs typeface="Montserrat"/>
              <a:sym typeface="Montserrat"/>
            </a:endParaRPr>
          </a:p>
        </p:txBody>
      </p:sp>
      <p:sp>
        <p:nvSpPr>
          <p:cNvPr id="50" name="Google Shape;50;p1"/>
          <p:cNvSpPr txBox="1"/>
          <p:nvPr/>
        </p:nvSpPr>
        <p:spPr>
          <a:xfrm>
            <a:off x="450301" y="5056724"/>
            <a:ext cx="41802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CSE: NFLD</a:t>
            </a:r>
            <a:endParaRPr sz="1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OTCQB: NFLDF</a:t>
            </a:r>
            <a:endParaRPr sz="18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Frankfurt: A2QDKZ</a:t>
            </a:r>
            <a:endParaRPr sz="18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www.exploits.gold</a:t>
            </a:r>
            <a:endParaRPr sz="18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800" b="1" i="0" u="none" strike="noStrike" cap="none">
              <a:solidFill>
                <a:schemeClr val="lt1"/>
              </a:solidFill>
              <a:latin typeface="Montserrat"/>
              <a:ea typeface="Montserrat"/>
              <a:cs typeface="Montserrat"/>
              <a:sym typeface="Montserrat"/>
            </a:endParaRPr>
          </a:p>
        </p:txBody>
      </p:sp>
      <p:pic>
        <p:nvPicPr>
          <p:cNvPr id="51" name="Google Shape;51;p1"/>
          <p:cNvPicPr preferRelativeResize="0"/>
          <p:nvPr/>
        </p:nvPicPr>
        <p:blipFill rotWithShape="1">
          <a:blip r:embed="rId4">
            <a:alphaModFix/>
          </a:blip>
          <a:srcRect/>
          <a:stretch/>
        </p:blipFill>
        <p:spPr>
          <a:xfrm>
            <a:off x="60424" y="165387"/>
            <a:ext cx="2714600" cy="818818"/>
          </a:xfrm>
          <a:prstGeom prst="rect">
            <a:avLst/>
          </a:prstGeom>
          <a:noFill/>
          <a:ln>
            <a:noFill/>
          </a:ln>
        </p:spPr>
      </p:pic>
      <p:sp>
        <p:nvSpPr>
          <p:cNvPr id="52" name="Google Shape;52;p1"/>
          <p:cNvSpPr/>
          <p:nvPr/>
        </p:nvSpPr>
        <p:spPr>
          <a:xfrm>
            <a:off x="10356098" y="1234993"/>
            <a:ext cx="168399" cy="3453107"/>
          </a:xfrm>
          <a:prstGeom prst="rect">
            <a:avLst/>
          </a:prstGeom>
          <a:gradFill>
            <a:gsLst>
              <a:gs pos="0">
                <a:srgbClr val="916128"/>
              </a:gs>
              <a:gs pos="49000">
                <a:srgbClr val="FAF3A0"/>
              </a:gs>
              <a:gs pos="100000">
                <a:srgbClr val="C69357"/>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
          <p:cNvSpPr/>
          <p:nvPr/>
        </p:nvSpPr>
        <p:spPr>
          <a:xfrm rot="-5400000">
            <a:off x="6039150" y="772275"/>
            <a:ext cx="118200" cy="12196499"/>
          </a:xfrm>
          <a:prstGeom prst="rect">
            <a:avLst/>
          </a:prstGeom>
          <a:gradFill>
            <a:gsLst>
              <a:gs pos="0">
                <a:srgbClr val="916128"/>
              </a:gs>
              <a:gs pos="49000">
                <a:srgbClr val="FAF3A0"/>
              </a:gs>
              <a:gs pos="100000">
                <a:srgbClr val="C69357"/>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0A4AEECA-8E5E-4DA3-BFAD-358A31EBC22E}"/>
              </a:ext>
            </a:extLst>
          </p:cNvPr>
          <p:cNvSpPr txBox="1"/>
          <p:nvPr/>
        </p:nvSpPr>
        <p:spPr>
          <a:xfrm>
            <a:off x="3307070" y="4795114"/>
            <a:ext cx="6188696" cy="523220"/>
          </a:xfrm>
          <a:prstGeom prst="rect">
            <a:avLst/>
          </a:prstGeom>
          <a:noFill/>
        </p:spPr>
        <p:txBody>
          <a:bodyPr wrap="square">
            <a:spAutoFit/>
          </a:bodyPr>
          <a:lstStyle/>
          <a:p>
            <a:r>
              <a:rPr lang="en-US" sz="2800" b="0" i="0" u="none" strike="noStrike" cap="none" dirty="0">
                <a:solidFill>
                  <a:schemeClr val="lt1"/>
                </a:solidFill>
                <a:latin typeface="Montserrat ExtraBold"/>
                <a:ea typeface="Montserrat ExtraBold"/>
                <a:cs typeface="Montserrat ExtraBold"/>
                <a:sym typeface="Montserrat ExtraBold"/>
              </a:rPr>
              <a:t>Join us on our exciting journey</a:t>
            </a:r>
          </a:p>
        </p:txBody>
      </p:sp>
      <p:sp>
        <p:nvSpPr>
          <p:cNvPr id="11" name="Google Shape;52;p1">
            <a:extLst>
              <a:ext uri="{FF2B5EF4-FFF2-40B4-BE49-F238E27FC236}">
                <a16:creationId xmlns:a16="http://schemas.microsoft.com/office/drawing/2014/main" id="{91F2DF76-2E83-4637-838E-B90762442445}"/>
              </a:ext>
            </a:extLst>
          </p:cNvPr>
          <p:cNvSpPr/>
          <p:nvPr/>
        </p:nvSpPr>
        <p:spPr>
          <a:xfrm>
            <a:off x="1724065" y="1234993"/>
            <a:ext cx="168399" cy="3453107"/>
          </a:xfrm>
          <a:prstGeom prst="rect">
            <a:avLst/>
          </a:prstGeom>
          <a:gradFill>
            <a:gsLst>
              <a:gs pos="0">
                <a:srgbClr val="916128"/>
              </a:gs>
              <a:gs pos="49000">
                <a:srgbClr val="FAF3A0"/>
              </a:gs>
              <a:gs pos="100000">
                <a:srgbClr val="C69357"/>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
          <p:cNvSpPr txBox="1"/>
          <p:nvPr/>
        </p:nvSpPr>
        <p:spPr>
          <a:xfrm>
            <a:off x="894602" y="299433"/>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EARLY MOVER ADVANTAGE: </a:t>
            </a:r>
            <a:r>
              <a:rPr lang="en-US" sz="2400" b="0" i="0" u="none" strike="noStrike" cap="none">
                <a:solidFill>
                  <a:srgbClr val="C6A557"/>
                </a:solidFill>
                <a:latin typeface="Montserrat ExtraBold"/>
                <a:ea typeface="Montserrat ExtraBold"/>
                <a:cs typeface="Montserrat ExtraBold"/>
                <a:sym typeface="Montserrat ExtraBold"/>
              </a:rPr>
              <a:t>EXPLOITS </a:t>
            </a:r>
            <a:endParaRPr sz="1400" b="0" i="0" u="none" strike="noStrike" cap="none">
              <a:solidFill>
                <a:srgbClr val="C6A557"/>
              </a:solidFill>
              <a:latin typeface="Montserrat ExtraBold"/>
              <a:ea typeface="Montserrat ExtraBold"/>
              <a:cs typeface="Montserrat ExtraBold"/>
              <a:sym typeface="Montserrat ExtraBold"/>
            </a:endParaRPr>
          </a:p>
        </p:txBody>
      </p:sp>
      <p:sp>
        <p:nvSpPr>
          <p:cNvPr id="208" name="Google Shape;208;p4"/>
          <p:cNvSpPr txBox="1"/>
          <p:nvPr/>
        </p:nvSpPr>
        <p:spPr>
          <a:xfrm>
            <a:off x="954109" y="1039142"/>
            <a:ext cx="3054473" cy="3468203"/>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800" b="1" i="0" u="none" strike="noStrike" cap="none" dirty="0">
                <a:solidFill>
                  <a:srgbClr val="0C0C0C"/>
                </a:solidFill>
                <a:latin typeface="Montserrat"/>
                <a:ea typeface="Montserrat"/>
                <a:cs typeface="Montserrat"/>
                <a:sym typeface="Montserrat"/>
              </a:rPr>
              <a:t>In September 2020, the Area Play Map looked like this… </a:t>
            </a:r>
          </a:p>
          <a:p>
            <a:pPr marL="0" marR="0" lvl="0" indent="0" algn="l" rtl="0">
              <a:lnSpc>
                <a:spcPct val="115000"/>
              </a:lnSpc>
              <a:spcBef>
                <a:spcPts val="0"/>
              </a:spcBef>
              <a:spcAft>
                <a:spcPts val="0"/>
              </a:spcAft>
              <a:buClr>
                <a:srgbClr val="000000"/>
              </a:buClr>
              <a:buSzPts val="1600"/>
              <a:buFont typeface="Arial"/>
              <a:buNone/>
            </a:pPr>
            <a:endParaRPr dirty="0"/>
          </a:p>
          <a:p>
            <a:pPr marL="0" marR="0" lvl="0" indent="0" algn="l" rtl="0">
              <a:lnSpc>
                <a:spcPct val="115000"/>
              </a:lnSpc>
              <a:spcBef>
                <a:spcPts val="0"/>
              </a:spcBef>
              <a:spcAft>
                <a:spcPts val="0"/>
              </a:spcAft>
              <a:buClr>
                <a:srgbClr val="000000"/>
              </a:buClr>
              <a:buSzPts val="1600"/>
              <a:buFont typeface="Arial"/>
              <a:buNone/>
            </a:pPr>
            <a:r>
              <a:rPr lang="en-US" sz="1800" b="1" dirty="0">
                <a:solidFill>
                  <a:srgbClr val="0C0C0C"/>
                </a:solidFill>
                <a:latin typeface="Montserrat"/>
              </a:rPr>
              <a:t>Drill core samples at our Jonathan’s Pond target… beauty underground as well as above!  Our team is excited and looking forward to exploring the rest of our 2000 square kms!</a:t>
            </a:r>
            <a:endParaRPr sz="1800" b="1" dirty="0">
              <a:solidFill>
                <a:srgbClr val="0C0C0C"/>
              </a:solidFill>
              <a:latin typeface="Montserrat"/>
              <a:sym typeface="Montserrat"/>
            </a:endParaRPr>
          </a:p>
        </p:txBody>
      </p:sp>
      <p:sp>
        <p:nvSpPr>
          <p:cNvPr id="209" name="Google Shape;209;p4"/>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10</a:t>
            </a:fld>
            <a:endParaRPr b="0">
              <a:solidFill>
                <a:srgbClr val="FFFFFF"/>
              </a:solidFill>
              <a:latin typeface="Montserrat ExtraBold"/>
              <a:ea typeface="Montserrat ExtraBold"/>
              <a:cs typeface="Montserrat ExtraBold"/>
              <a:sym typeface="Montserrat ExtraBold"/>
            </a:endParaRPr>
          </a:p>
        </p:txBody>
      </p:sp>
      <p:pic>
        <p:nvPicPr>
          <p:cNvPr id="210" name="Google Shape;210;p4"/>
          <p:cNvPicPr preferRelativeResize="0"/>
          <p:nvPr/>
        </p:nvPicPr>
        <p:blipFill rotWithShape="1">
          <a:blip r:embed="rId3">
            <a:alphaModFix/>
          </a:blip>
          <a:srcRect/>
          <a:stretch/>
        </p:blipFill>
        <p:spPr>
          <a:xfrm>
            <a:off x="4221207" y="665968"/>
            <a:ext cx="7882621" cy="6192032"/>
          </a:xfrm>
          <a:prstGeom prst="rect">
            <a:avLst/>
          </a:prstGeom>
          <a:noFill/>
          <a:ln>
            <a:noFill/>
          </a:ln>
        </p:spPr>
      </p:pic>
      <p:pic>
        <p:nvPicPr>
          <p:cNvPr id="3" name="Picture 2">
            <a:extLst>
              <a:ext uri="{FF2B5EF4-FFF2-40B4-BE49-F238E27FC236}">
                <a16:creationId xmlns:a16="http://schemas.microsoft.com/office/drawing/2014/main" id="{CEDC9F4D-EF93-4AFC-82CB-611D946190DD}"/>
              </a:ext>
            </a:extLst>
          </p:cNvPr>
          <p:cNvPicPr>
            <a:picLocks noChangeAspect="1"/>
          </p:cNvPicPr>
          <p:nvPr/>
        </p:nvPicPr>
        <p:blipFill>
          <a:blip r:embed="rId4"/>
          <a:stretch>
            <a:fillRect/>
          </a:stretch>
        </p:blipFill>
        <p:spPr>
          <a:xfrm>
            <a:off x="894602" y="5513216"/>
            <a:ext cx="422094" cy="307777"/>
          </a:xfrm>
          <a:prstGeom prst="rect">
            <a:avLst/>
          </a:prstGeom>
        </p:spPr>
      </p:pic>
      <p:sp>
        <p:nvSpPr>
          <p:cNvPr id="9" name="TextBox 8">
            <a:extLst>
              <a:ext uri="{FF2B5EF4-FFF2-40B4-BE49-F238E27FC236}">
                <a16:creationId xmlns:a16="http://schemas.microsoft.com/office/drawing/2014/main" id="{FA50E572-303A-4AD9-901A-8A399AD0BA6E}"/>
              </a:ext>
            </a:extLst>
          </p:cNvPr>
          <p:cNvSpPr txBox="1"/>
          <p:nvPr/>
        </p:nvSpPr>
        <p:spPr>
          <a:xfrm>
            <a:off x="1316696" y="5520653"/>
            <a:ext cx="2158253" cy="307777"/>
          </a:xfrm>
          <a:prstGeom prst="rect">
            <a:avLst/>
          </a:prstGeom>
          <a:noFill/>
        </p:spPr>
        <p:txBody>
          <a:bodyPr wrap="square">
            <a:spAutoFit/>
          </a:bodyPr>
          <a:lstStyle/>
          <a:p>
            <a:r>
              <a:rPr lang="en-US" sz="1400" b="1" i="0" u="none" strike="noStrike" cap="none" dirty="0">
                <a:solidFill>
                  <a:srgbClr val="0C0C0C"/>
                </a:solidFill>
                <a:latin typeface="Montserrat"/>
                <a:ea typeface="Montserrat"/>
                <a:cs typeface="Montserrat"/>
                <a:sym typeface="Montserrat"/>
              </a:rPr>
              <a:t>= Exploits Discovery</a:t>
            </a:r>
            <a:endParaRPr lang="en-US" dirty="0"/>
          </a:p>
        </p:txBody>
      </p:sp>
      <p:pic>
        <p:nvPicPr>
          <p:cNvPr id="6" name="Picture 5">
            <a:extLst>
              <a:ext uri="{FF2B5EF4-FFF2-40B4-BE49-F238E27FC236}">
                <a16:creationId xmlns:a16="http://schemas.microsoft.com/office/drawing/2014/main" id="{1CEBBD4B-0BD1-4B67-827F-738593751C14}"/>
              </a:ext>
            </a:extLst>
          </p:cNvPr>
          <p:cNvPicPr>
            <a:picLocks noChangeAspect="1"/>
          </p:cNvPicPr>
          <p:nvPr/>
        </p:nvPicPr>
        <p:blipFill>
          <a:blip r:embed="rId5"/>
          <a:stretch>
            <a:fillRect/>
          </a:stretch>
        </p:blipFill>
        <p:spPr>
          <a:xfrm>
            <a:off x="894602" y="5075525"/>
            <a:ext cx="422094" cy="344340"/>
          </a:xfrm>
          <a:prstGeom prst="rect">
            <a:avLst/>
          </a:prstGeom>
        </p:spPr>
      </p:pic>
      <p:sp>
        <p:nvSpPr>
          <p:cNvPr id="12" name="TextBox 11">
            <a:extLst>
              <a:ext uri="{FF2B5EF4-FFF2-40B4-BE49-F238E27FC236}">
                <a16:creationId xmlns:a16="http://schemas.microsoft.com/office/drawing/2014/main" id="{4A3B722E-FCE5-4455-9FDC-02D138AF048F}"/>
              </a:ext>
            </a:extLst>
          </p:cNvPr>
          <p:cNvSpPr txBox="1"/>
          <p:nvPr/>
        </p:nvSpPr>
        <p:spPr>
          <a:xfrm>
            <a:off x="1330110" y="5093806"/>
            <a:ext cx="2158253" cy="307777"/>
          </a:xfrm>
          <a:prstGeom prst="rect">
            <a:avLst/>
          </a:prstGeom>
          <a:noFill/>
        </p:spPr>
        <p:txBody>
          <a:bodyPr wrap="square">
            <a:spAutoFit/>
          </a:bodyPr>
          <a:lstStyle/>
          <a:p>
            <a:r>
              <a:rPr lang="en-US" sz="1400" b="1" i="0" u="none" strike="noStrike" cap="none" dirty="0">
                <a:solidFill>
                  <a:srgbClr val="0C0C0C"/>
                </a:solidFill>
                <a:latin typeface="Montserrat"/>
                <a:ea typeface="Montserrat"/>
                <a:cs typeface="Montserrat"/>
                <a:sym typeface="Montserrat"/>
              </a:rPr>
              <a:t>= New Found Gold</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7"/>
          <p:cNvSpPr txBox="1"/>
          <p:nvPr/>
        </p:nvSpPr>
        <p:spPr>
          <a:xfrm>
            <a:off x="894602" y="299433"/>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EARLY MOVER ADVANTAGE: </a:t>
            </a:r>
            <a:r>
              <a:rPr lang="en-US" sz="2400" b="0" i="0" u="none" strike="noStrike" cap="none">
                <a:solidFill>
                  <a:srgbClr val="C6A557"/>
                </a:solidFill>
                <a:latin typeface="Montserrat ExtraBold"/>
                <a:ea typeface="Montserrat ExtraBold"/>
                <a:cs typeface="Montserrat ExtraBold"/>
                <a:sym typeface="Montserrat ExtraBold"/>
              </a:rPr>
              <a:t>EXPLOITS </a:t>
            </a:r>
            <a:endParaRPr sz="1400" b="0" i="0" u="none" strike="noStrike" cap="none">
              <a:solidFill>
                <a:srgbClr val="C6A557"/>
              </a:solidFill>
              <a:latin typeface="Montserrat ExtraBold"/>
              <a:ea typeface="Montserrat ExtraBold"/>
              <a:cs typeface="Montserrat ExtraBold"/>
              <a:sym typeface="Montserrat ExtraBold"/>
            </a:endParaRPr>
          </a:p>
        </p:txBody>
      </p:sp>
      <p:sp>
        <p:nvSpPr>
          <p:cNvPr id="216" name="Google Shape;216;p7"/>
          <p:cNvSpPr txBox="1"/>
          <p:nvPr/>
        </p:nvSpPr>
        <p:spPr>
          <a:xfrm>
            <a:off x="940625" y="967425"/>
            <a:ext cx="3212275" cy="50160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800" b="1" i="0" u="none" strike="noStrike" cap="none" dirty="0">
                <a:solidFill>
                  <a:srgbClr val="0C0C0C"/>
                </a:solidFill>
                <a:latin typeface="Montserrat"/>
                <a:ea typeface="Montserrat"/>
                <a:cs typeface="Montserrat"/>
                <a:sym typeface="Montserrat"/>
              </a:rPr>
              <a:t>By December 2020, the Area Play Map had developed significantly. </a:t>
            </a:r>
            <a:endParaRPr dirty="0"/>
          </a:p>
          <a:p>
            <a:pPr marL="0" marR="0" lvl="0" indent="0" algn="l" rtl="0">
              <a:lnSpc>
                <a:spcPct val="115000"/>
              </a:lnSpc>
              <a:spcBef>
                <a:spcPts val="0"/>
              </a:spcBef>
              <a:spcAft>
                <a:spcPts val="0"/>
              </a:spcAft>
              <a:buClr>
                <a:srgbClr val="000000"/>
              </a:buClr>
              <a:buSzPts val="1600"/>
              <a:buFont typeface="Arial"/>
              <a:buNone/>
            </a:pPr>
            <a:endParaRPr sz="18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r>
              <a:rPr lang="en-US" sz="1800" b="1" i="0" u="none" strike="noStrike" cap="none" dirty="0">
                <a:solidFill>
                  <a:srgbClr val="0C0C0C"/>
                </a:solidFill>
                <a:latin typeface="Montserrat"/>
                <a:ea typeface="Montserrat"/>
                <a:cs typeface="Montserrat"/>
                <a:sym typeface="Montserrat"/>
              </a:rPr>
              <a:t>Many new companies had joined the gold rush in Newfoundland and Exploits further consolidated its’ position with acquisitions from New Found Gold and others. </a:t>
            </a:r>
            <a:endParaRPr sz="18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8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600"/>
              </a:spcAft>
              <a:buClr>
                <a:srgbClr val="000000"/>
              </a:buClr>
              <a:buSzPts val="1600"/>
              <a:buFont typeface="Arial"/>
              <a:buNone/>
            </a:pPr>
            <a:endParaRPr sz="1800" b="0" i="0" u="none" strike="noStrike" cap="none" dirty="0">
              <a:solidFill>
                <a:srgbClr val="0C0C0C"/>
              </a:solidFill>
              <a:latin typeface="Montserrat"/>
              <a:ea typeface="Montserrat"/>
              <a:cs typeface="Montserrat"/>
              <a:sym typeface="Montserrat"/>
            </a:endParaRPr>
          </a:p>
        </p:txBody>
      </p:sp>
      <p:sp>
        <p:nvSpPr>
          <p:cNvPr id="217" name="Google Shape;217;p7"/>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11</a:t>
            </a:fld>
            <a:endParaRPr b="0">
              <a:solidFill>
                <a:srgbClr val="FFFFFF"/>
              </a:solidFill>
              <a:latin typeface="Montserrat ExtraBold"/>
              <a:ea typeface="Montserrat ExtraBold"/>
              <a:cs typeface="Montserrat ExtraBold"/>
              <a:sym typeface="Montserrat ExtraBold"/>
            </a:endParaRPr>
          </a:p>
        </p:txBody>
      </p:sp>
      <p:pic>
        <p:nvPicPr>
          <p:cNvPr id="218" name="Google Shape;218;p7"/>
          <p:cNvPicPr preferRelativeResize="0"/>
          <p:nvPr/>
        </p:nvPicPr>
        <p:blipFill rotWithShape="1">
          <a:blip r:embed="rId3">
            <a:alphaModFix/>
          </a:blip>
          <a:srcRect/>
          <a:stretch/>
        </p:blipFill>
        <p:spPr>
          <a:xfrm>
            <a:off x="4848580" y="786325"/>
            <a:ext cx="6852695" cy="58350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p:nvPr/>
        </p:nvSpPr>
        <p:spPr>
          <a:xfrm>
            <a:off x="894602" y="299433"/>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EARLY MOVER ADVANTAGE: </a:t>
            </a:r>
            <a:r>
              <a:rPr lang="en-US" sz="2400" b="0" i="0" u="none" strike="noStrike" cap="none">
                <a:solidFill>
                  <a:srgbClr val="C6A557"/>
                </a:solidFill>
                <a:latin typeface="Montserrat ExtraBold"/>
                <a:ea typeface="Montserrat ExtraBold"/>
                <a:cs typeface="Montserrat ExtraBold"/>
                <a:sym typeface="Montserrat ExtraBold"/>
              </a:rPr>
              <a:t>EXPLOITS </a:t>
            </a:r>
            <a:endParaRPr sz="1400" b="0" i="0" u="none" strike="noStrike" cap="none">
              <a:solidFill>
                <a:srgbClr val="C6A557"/>
              </a:solidFill>
              <a:latin typeface="Montserrat ExtraBold"/>
              <a:ea typeface="Montserrat ExtraBold"/>
              <a:cs typeface="Montserrat ExtraBold"/>
              <a:sym typeface="Montserrat ExtraBold"/>
            </a:endParaRPr>
          </a:p>
        </p:txBody>
      </p:sp>
      <p:sp>
        <p:nvSpPr>
          <p:cNvPr id="224" name="Google Shape;224;p22"/>
          <p:cNvSpPr txBox="1"/>
          <p:nvPr/>
        </p:nvSpPr>
        <p:spPr>
          <a:xfrm>
            <a:off x="940625" y="967425"/>
            <a:ext cx="2174049" cy="50160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800" b="1" i="0" u="none" strike="noStrike" cap="none" dirty="0">
                <a:solidFill>
                  <a:srgbClr val="0C0C0C"/>
                </a:solidFill>
                <a:latin typeface="Montserrat"/>
                <a:ea typeface="Montserrat"/>
                <a:cs typeface="Montserrat"/>
                <a:sym typeface="Montserrat"/>
              </a:rPr>
              <a:t>As of June 2021, the Area Play Map has almost completely filled in… and Exploits has one of the most favourable land positions in Newfoundland.</a:t>
            </a:r>
            <a:endParaRPr sz="18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8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600"/>
              </a:spcAft>
              <a:buClr>
                <a:srgbClr val="000000"/>
              </a:buClr>
              <a:buSzPts val="1600"/>
              <a:buFont typeface="Arial"/>
              <a:buNone/>
            </a:pPr>
            <a:endParaRPr sz="1800" b="0" i="0" u="none" strike="noStrike" cap="none" dirty="0">
              <a:solidFill>
                <a:srgbClr val="0C0C0C"/>
              </a:solidFill>
              <a:latin typeface="Montserrat"/>
              <a:ea typeface="Montserrat"/>
              <a:cs typeface="Montserrat"/>
              <a:sym typeface="Montserrat"/>
            </a:endParaRPr>
          </a:p>
        </p:txBody>
      </p:sp>
      <p:sp>
        <p:nvSpPr>
          <p:cNvPr id="225" name="Google Shape;225;p22"/>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12</a:t>
            </a:fld>
            <a:endParaRPr b="0">
              <a:solidFill>
                <a:srgbClr val="FFFFFF"/>
              </a:solidFill>
              <a:latin typeface="Montserrat ExtraBold"/>
              <a:ea typeface="Montserrat ExtraBold"/>
              <a:cs typeface="Montserrat ExtraBold"/>
              <a:sym typeface="Montserrat ExtraBold"/>
            </a:endParaRPr>
          </a:p>
        </p:txBody>
      </p:sp>
      <p:pic>
        <p:nvPicPr>
          <p:cNvPr id="226" name="Google Shape;226;p22"/>
          <p:cNvPicPr preferRelativeResize="0"/>
          <p:nvPr/>
        </p:nvPicPr>
        <p:blipFill rotWithShape="1">
          <a:blip r:embed="rId3">
            <a:alphaModFix/>
          </a:blip>
          <a:srcRect/>
          <a:stretch/>
        </p:blipFill>
        <p:spPr>
          <a:xfrm>
            <a:off x="4810762" y="677272"/>
            <a:ext cx="7071134" cy="6456860"/>
          </a:xfrm>
          <a:prstGeom prst="rect">
            <a:avLst/>
          </a:prstGeom>
          <a:noFill/>
          <a:ln>
            <a:noFill/>
          </a:ln>
        </p:spPr>
      </p:pic>
      <p:pic>
        <p:nvPicPr>
          <p:cNvPr id="227" name="Google Shape;227;p22" descr="Map&#10;&#10;Description automatically generated"/>
          <p:cNvPicPr preferRelativeResize="0"/>
          <p:nvPr/>
        </p:nvPicPr>
        <p:blipFill rotWithShape="1">
          <a:blip r:embed="rId4">
            <a:alphaModFix/>
          </a:blip>
          <a:srcRect l="16240" t="27783" r="13320"/>
          <a:stretch/>
        </p:blipFill>
        <p:spPr>
          <a:xfrm>
            <a:off x="3869472" y="677272"/>
            <a:ext cx="8012423" cy="60803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8"/>
          <p:cNvSpPr/>
          <p:nvPr/>
        </p:nvSpPr>
        <p:spPr>
          <a:xfrm>
            <a:off x="6378274" y="5393856"/>
            <a:ext cx="5471700" cy="1044900"/>
          </a:xfrm>
          <a:prstGeom prst="rect">
            <a:avLst/>
          </a:prstGeom>
          <a:solidFill>
            <a:srgbClr val="FFFFFF"/>
          </a:solidFill>
          <a:ln w="19050" cap="flat" cmpd="sng">
            <a:solidFill>
              <a:srgbClr val="C6A557"/>
            </a:solidFill>
            <a:prstDash val="solid"/>
            <a:round/>
            <a:headEnd type="none" w="sm" len="sm"/>
            <a:tailEnd type="none" w="sm" len="sm"/>
          </a:ln>
        </p:spPr>
        <p:txBody>
          <a:bodyPr spcFirstLastPara="1" wrap="square" lIns="182875" tIns="182875" rIns="182875" bIns="18287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Montserrat"/>
                <a:ea typeface="Montserrat"/>
                <a:cs typeface="Montserrat"/>
                <a:sym typeface="Montserrat"/>
              </a:rPr>
              <a:t>Map showing the position of Iapetus Ocean suture zones. </a:t>
            </a: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Montserrat"/>
                <a:ea typeface="Montserrat"/>
                <a:cs typeface="Montserrat"/>
                <a:sym typeface="Montserrat"/>
              </a:rPr>
              <a:t>BBL: Baie Verte-Brompton Line; DBL: Dog Bay Line; DHF: Dover-Hermitage Fault; GRUB: Gander River Ultramafic Belt; RIL: Red Indian Line</a:t>
            </a: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Montserrat"/>
                <a:ea typeface="Montserrat"/>
                <a:cs typeface="Montserrat"/>
                <a:sym typeface="Montserrat"/>
              </a:rPr>
              <a:t>Source: Pollock et al, 2007. </a:t>
            </a:r>
            <a:endParaRPr sz="1400" b="0" i="0" u="none" strike="noStrike" cap="none">
              <a:solidFill>
                <a:srgbClr val="000000"/>
              </a:solidFill>
              <a:latin typeface="Arial"/>
              <a:ea typeface="Arial"/>
              <a:cs typeface="Arial"/>
              <a:sym typeface="Arial"/>
            </a:endParaRPr>
          </a:p>
        </p:txBody>
      </p:sp>
      <p:sp>
        <p:nvSpPr>
          <p:cNvPr id="234" name="Google Shape;234;p8"/>
          <p:cNvSpPr/>
          <p:nvPr/>
        </p:nvSpPr>
        <p:spPr>
          <a:xfrm>
            <a:off x="6378149" y="977056"/>
            <a:ext cx="5471700" cy="4238400"/>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sp>
        <p:nvSpPr>
          <p:cNvPr id="235" name="Google Shape;235;p8"/>
          <p:cNvSpPr txBox="1"/>
          <p:nvPr/>
        </p:nvSpPr>
        <p:spPr>
          <a:xfrm>
            <a:off x="890999" y="300843"/>
            <a:ext cx="10648800" cy="461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EXPLOITS SUBZONE </a:t>
            </a:r>
            <a:r>
              <a:rPr lang="en-US" sz="2400" b="0" i="0" u="none" strike="noStrike" cap="none">
                <a:solidFill>
                  <a:srgbClr val="C6A557"/>
                </a:solidFill>
                <a:latin typeface="Montserrat ExtraBold"/>
                <a:ea typeface="Montserrat ExtraBold"/>
                <a:cs typeface="Montserrat ExtraBold"/>
                <a:sym typeface="Montserrat ExtraBold"/>
              </a:rPr>
              <a:t>GOLD BEARING MEGA-STRUCTURES</a:t>
            </a:r>
            <a:endParaRPr sz="1000" b="0" i="0" u="none" strike="noStrike" cap="none">
              <a:solidFill>
                <a:srgbClr val="C6A557"/>
              </a:solidFill>
              <a:latin typeface="Montserrat ExtraBold"/>
              <a:ea typeface="Montserrat ExtraBold"/>
              <a:cs typeface="Montserrat ExtraBold"/>
              <a:sym typeface="Montserrat ExtraBold"/>
            </a:endParaRPr>
          </a:p>
        </p:txBody>
      </p:sp>
      <p:sp>
        <p:nvSpPr>
          <p:cNvPr id="236" name="Google Shape;236;p8"/>
          <p:cNvSpPr txBox="1"/>
          <p:nvPr/>
        </p:nvSpPr>
        <p:spPr>
          <a:xfrm>
            <a:off x="933475" y="904225"/>
            <a:ext cx="5058000" cy="57525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Deep seated faults and fluid conduits form as the Iapetus closes resulting in mega-structures running from North Carolina to Finland.</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The size of the Exploits Subzone is comparable to the </a:t>
            </a:r>
            <a:r>
              <a:rPr lang="en-US" sz="1400" b="1" i="0" u="none" strike="noStrike" cap="none" dirty="0">
                <a:solidFill>
                  <a:srgbClr val="000000"/>
                </a:solidFill>
                <a:latin typeface="Montserrat"/>
                <a:ea typeface="Montserrat"/>
                <a:cs typeface="Montserrat"/>
                <a:sym typeface="Montserrat"/>
              </a:rPr>
              <a:t>Abitibi gold camp </a:t>
            </a:r>
            <a:r>
              <a:rPr lang="en-US" sz="1400" b="0" i="0" u="none" strike="noStrike" cap="none" dirty="0">
                <a:solidFill>
                  <a:srgbClr val="000000"/>
                </a:solidFill>
                <a:latin typeface="Montserrat"/>
                <a:ea typeface="Montserrat"/>
                <a:cs typeface="Montserrat"/>
                <a:sym typeface="Montserrat"/>
              </a:rPr>
              <a:t>in Quebec and Ontario. Imagine: 100 years of discovery vs. a brand new camp of equal size and discovery opportunity.</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These structures are associated with </a:t>
            </a:r>
            <a:r>
              <a:rPr lang="en-US" sz="1400" b="1" i="0" u="none" strike="noStrike" cap="none" dirty="0">
                <a:solidFill>
                  <a:srgbClr val="000000"/>
                </a:solidFill>
                <a:latin typeface="Montserrat"/>
                <a:ea typeface="Montserrat"/>
                <a:cs typeface="Montserrat"/>
                <a:sym typeface="Montserrat"/>
              </a:rPr>
              <a:t>large scale Orogenic gold deposits</a:t>
            </a:r>
            <a:r>
              <a:rPr lang="en-US" sz="1400" b="0" i="0" u="none" strike="noStrike" cap="none" dirty="0">
                <a:solidFill>
                  <a:srgbClr val="000000"/>
                </a:solidFill>
                <a:latin typeface="Montserrat"/>
                <a:ea typeface="Montserrat"/>
                <a:cs typeface="Montserrat"/>
                <a:sym typeface="Montserrat"/>
              </a:rPr>
              <a:t> such as Haile (2.8m oz Au M&amp;I, 3.1m oz Au P&amp;P), and Dalradian (3m oz Au M&amp;I, 3.1m oz Au Ind).</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Gold deposits form where you have massive fluid flow of gold enriched fluids and structural discontinuity to create traps to deposit the gold.</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15000"/>
              </a:lnSpc>
              <a:spcBef>
                <a:spcPts val="1200"/>
              </a:spcBef>
              <a:spcAft>
                <a:spcPts val="120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The Exploits Subzone has been identified as having </a:t>
            </a:r>
            <a:r>
              <a:rPr lang="en-US" sz="1400" b="1" i="0" u="none" strike="noStrike" cap="none" dirty="0">
                <a:solidFill>
                  <a:srgbClr val="000000"/>
                </a:solidFill>
                <a:latin typeface="Montserrat"/>
                <a:ea typeface="Montserrat"/>
                <a:cs typeface="Montserrat"/>
                <a:sym typeface="Montserrat"/>
              </a:rPr>
              <a:t>all the ingredients for major gold discovery </a:t>
            </a:r>
            <a:r>
              <a:rPr lang="en-US" sz="1400" b="0" i="0" u="none" strike="noStrike" cap="none" dirty="0">
                <a:solidFill>
                  <a:srgbClr val="000000"/>
                </a:solidFill>
                <a:latin typeface="Montserrat"/>
                <a:ea typeface="Montserrat"/>
                <a:cs typeface="Montserrat"/>
                <a:sym typeface="Montserrat"/>
              </a:rPr>
              <a:t>as has been demonstrated by Marathon Gold (3.1m oz Au M&amp;I, 1m oz Au Ind) and New Found Gold, (Keats Zone discovery).</a:t>
            </a:r>
            <a:endParaRPr sz="1400" b="0" i="0" u="none" strike="noStrike" cap="none" dirty="0">
              <a:solidFill>
                <a:srgbClr val="000000"/>
              </a:solidFill>
              <a:latin typeface="Montserrat"/>
              <a:ea typeface="Montserrat"/>
              <a:cs typeface="Montserrat"/>
              <a:sym typeface="Montserrat"/>
            </a:endParaRPr>
          </a:p>
        </p:txBody>
      </p:sp>
      <p:grpSp>
        <p:nvGrpSpPr>
          <p:cNvPr id="237" name="Google Shape;237;p8"/>
          <p:cNvGrpSpPr/>
          <p:nvPr/>
        </p:nvGrpSpPr>
        <p:grpSpPr>
          <a:xfrm>
            <a:off x="6490674" y="1089231"/>
            <a:ext cx="5252575" cy="4018826"/>
            <a:chOff x="6457350" y="794100"/>
            <a:chExt cx="5252575" cy="4018826"/>
          </a:xfrm>
        </p:grpSpPr>
        <p:pic>
          <p:nvPicPr>
            <p:cNvPr id="238" name="Google Shape;238;p8"/>
            <p:cNvPicPr preferRelativeResize="0"/>
            <p:nvPr/>
          </p:nvPicPr>
          <p:blipFill rotWithShape="1">
            <a:blip r:embed="rId3">
              <a:alphaModFix/>
            </a:blip>
            <a:srcRect l="1563" t="1816" r="1338" b="1552"/>
            <a:stretch/>
          </p:blipFill>
          <p:spPr>
            <a:xfrm>
              <a:off x="6457350" y="794100"/>
              <a:ext cx="5252575" cy="4018826"/>
            </a:xfrm>
            <a:prstGeom prst="rect">
              <a:avLst/>
            </a:prstGeom>
            <a:noFill/>
            <a:ln>
              <a:noFill/>
            </a:ln>
          </p:spPr>
        </p:pic>
        <p:sp>
          <p:nvSpPr>
            <p:cNvPr id="239" name="Google Shape;239;p8"/>
            <p:cNvSpPr txBox="1"/>
            <p:nvPr/>
          </p:nvSpPr>
          <p:spPr>
            <a:xfrm>
              <a:off x="8965300" y="3445775"/>
              <a:ext cx="2538300" cy="307800"/>
            </a:xfrm>
            <a:prstGeom prst="rect">
              <a:avLst/>
            </a:prstGeom>
            <a:solidFill>
              <a:srgbClr val="F4000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tserrat"/>
                  <a:ea typeface="Montserrat"/>
                  <a:cs typeface="Montserrat"/>
                  <a:sym typeface="Montserrat"/>
                </a:rPr>
                <a:t>EXPLOITS’ PROPERTIES</a:t>
              </a:r>
              <a:endParaRPr sz="1400" b="0" i="0" u="none" strike="noStrike" cap="none">
                <a:solidFill>
                  <a:srgbClr val="000000"/>
                </a:solidFill>
                <a:latin typeface="Montserrat"/>
                <a:ea typeface="Montserrat"/>
                <a:cs typeface="Montserrat"/>
                <a:sym typeface="Montserrat"/>
              </a:endParaRPr>
            </a:p>
          </p:txBody>
        </p:sp>
      </p:grpSp>
      <p:sp>
        <p:nvSpPr>
          <p:cNvPr id="240" name="Google Shape;240;p8"/>
          <p:cNvSpPr/>
          <p:nvPr/>
        </p:nvSpPr>
        <p:spPr>
          <a:xfrm>
            <a:off x="8434644" y="2387291"/>
            <a:ext cx="2110154" cy="1557494"/>
          </a:xfrm>
          <a:custGeom>
            <a:avLst/>
            <a:gdLst/>
            <a:ahLst/>
            <a:cxnLst/>
            <a:rect l="l" t="t" r="r" b="b"/>
            <a:pathLst>
              <a:path w="2110154" h="1557494" extrusionOk="0">
                <a:moveTo>
                  <a:pt x="2110154" y="0"/>
                </a:moveTo>
                <a:lnTo>
                  <a:pt x="2044840" y="60290"/>
                </a:lnTo>
                <a:lnTo>
                  <a:pt x="2029767" y="185894"/>
                </a:lnTo>
                <a:lnTo>
                  <a:pt x="1959429" y="185894"/>
                </a:lnTo>
                <a:lnTo>
                  <a:pt x="1783583" y="597877"/>
                </a:lnTo>
                <a:lnTo>
                  <a:pt x="1698172" y="708408"/>
                </a:lnTo>
                <a:lnTo>
                  <a:pt x="1477108" y="783771"/>
                </a:lnTo>
                <a:lnTo>
                  <a:pt x="1029956" y="1075173"/>
                </a:lnTo>
                <a:lnTo>
                  <a:pt x="803868" y="1190729"/>
                </a:lnTo>
                <a:lnTo>
                  <a:pt x="391886" y="1281164"/>
                </a:lnTo>
                <a:lnTo>
                  <a:pt x="291403" y="1441938"/>
                </a:lnTo>
                <a:lnTo>
                  <a:pt x="180871" y="1547446"/>
                </a:lnTo>
                <a:lnTo>
                  <a:pt x="0" y="1557494"/>
                </a:lnTo>
              </a:path>
            </a:pathLst>
          </a:custGeom>
          <a:noFill/>
          <a:ln w="25400" cap="flat" cmpd="sng">
            <a:solidFill>
              <a:schemeClr val="accent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1" name="Google Shape;241;p8"/>
          <p:cNvSpPr/>
          <p:nvPr/>
        </p:nvSpPr>
        <p:spPr>
          <a:xfrm>
            <a:off x="8382971" y="2174454"/>
            <a:ext cx="2100105" cy="1733340"/>
          </a:xfrm>
          <a:custGeom>
            <a:avLst/>
            <a:gdLst/>
            <a:ahLst/>
            <a:cxnLst/>
            <a:rect l="l" t="t" r="r" b="b"/>
            <a:pathLst>
              <a:path w="2100105" h="1733340" extrusionOk="0">
                <a:moveTo>
                  <a:pt x="2100105" y="0"/>
                </a:moveTo>
                <a:lnTo>
                  <a:pt x="1979525" y="205991"/>
                </a:lnTo>
                <a:lnTo>
                  <a:pt x="1843872" y="366764"/>
                </a:lnTo>
                <a:lnTo>
                  <a:pt x="1718268" y="638070"/>
                </a:lnTo>
                <a:lnTo>
                  <a:pt x="1532373" y="773723"/>
                </a:lnTo>
                <a:lnTo>
                  <a:pt x="1311310" y="964641"/>
                </a:lnTo>
                <a:lnTo>
                  <a:pt x="1004835" y="1180681"/>
                </a:lnTo>
                <a:lnTo>
                  <a:pt x="663191" y="1336430"/>
                </a:lnTo>
                <a:lnTo>
                  <a:pt x="517490" y="1416817"/>
                </a:lnTo>
                <a:lnTo>
                  <a:pt x="386861" y="1441938"/>
                </a:lnTo>
                <a:lnTo>
                  <a:pt x="296426" y="1572567"/>
                </a:lnTo>
                <a:lnTo>
                  <a:pt x="216039" y="1698171"/>
                </a:lnTo>
                <a:lnTo>
                  <a:pt x="75362" y="1728316"/>
                </a:lnTo>
                <a:lnTo>
                  <a:pt x="0" y="1733340"/>
                </a:lnTo>
              </a:path>
            </a:pathLst>
          </a:custGeom>
          <a:noFill/>
          <a:ln w="254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2" name="Google Shape;242;p8"/>
          <p:cNvSpPr/>
          <p:nvPr/>
        </p:nvSpPr>
        <p:spPr>
          <a:xfrm>
            <a:off x="8524669" y="3561772"/>
            <a:ext cx="401700" cy="437400"/>
          </a:xfrm>
          <a:prstGeom prst="rect">
            <a:avLst/>
          </a:prstGeom>
          <a:noFill/>
          <a:ln w="57150" cap="flat" cmpd="sng">
            <a:solidFill>
              <a:srgbClr val="E03B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3" name="Google Shape;243;p8"/>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13</a:t>
            </a:fld>
            <a:endParaRPr b="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p:nvPr/>
        </p:nvSpPr>
        <p:spPr>
          <a:xfrm>
            <a:off x="9004894" y="4567502"/>
            <a:ext cx="2006228" cy="43200"/>
          </a:xfrm>
          <a:custGeom>
            <a:avLst/>
            <a:gdLst/>
            <a:ahLst/>
            <a:cxnLst/>
            <a:rect l="l" t="t" r="r" b="b"/>
            <a:pathLst>
              <a:path w="3016884" h="120000" extrusionOk="0">
                <a:moveTo>
                  <a:pt x="0" y="0"/>
                </a:moveTo>
                <a:lnTo>
                  <a:pt x="3016368" y="0"/>
                </a:lnTo>
              </a:path>
            </a:pathLst>
          </a:custGeom>
          <a:noFill/>
          <a:ln w="9525"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49" name="Google Shape;249;p9"/>
          <p:cNvSpPr/>
          <p:nvPr/>
        </p:nvSpPr>
        <p:spPr>
          <a:xfrm>
            <a:off x="11037139" y="4567502"/>
            <a:ext cx="28114" cy="43200"/>
          </a:xfrm>
          <a:custGeom>
            <a:avLst/>
            <a:gdLst/>
            <a:ahLst/>
            <a:cxnLst/>
            <a:rect l="l" t="t" r="r" b="b"/>
            <a:pathLst>
              <a:path w="48894" h="120000" extrusionOk="0">
                <a:moveTo>
                  <a:pt x="0" y="0"/>
                </a:moveTo>
                <a:lnTo>
                  <a:pt x="48406"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0" name="Google Shape;250;p9"/>
          <p:cNvSpPr/>
          <p:nvPr/>
        </p:nvSpPr>
        <p:spPr>
          <a:xfrm>
            <a:off x="8926658" y="4651477"/>
            <a:ext cx="2083975" cy="44400"/>
          </a:xfrm>
          <a:custGeom>
            <a:avLst/>
            <a:gdLst/>
            <a:ahLst/>
            <a:cxnLst/>
            <a:rect l="l" t="t" r="r" b="b"/>
            <a:pathLst>
              <a:path w="3206115" h="120000" extrusionOk="0">
                <a:moveTo>
                  <a:pt x="0" y="0"/>
                </a:moveTo>
                <a:lnTo>
                  <a:pt x="3205630" y="0"/>
                </a:lnTo>
              </a:path>
            </a:pathLst>
          </a:custGeom>
          <a:noFill/>
          <a:ln w="9525"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1" name="Google Shape;251;p9"/>
          <p:cNvSpPr/>
          <p:nvPr/>
        </p:nvSpPr>
        <p:spPr>
          <a:xfrm>
            <a:off x="11037139" y="4652914"/>
            <a:ext cx="28114" cy="43200"/>
          </a:xfrm>
          <a:custGeom>
            <a:avLst/>
            <a:gdLst/>
            <a:ahLst/>
            <a:cxnLst/>
            <a:rect l="l" t="t" r="r" b="b"/>
            <a:pathLst>
              <a:path w="48894" h="120000" extrusionOk="0">
                <a:moveTo>
                  <a:pt x="0" y="0"/>
                </a:moveTo>
                <a:lnTo>
                  <a:pt x="48406"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2" name="Google Shape;252;p9"/>
          <p:cNvSpPr/>
          <p:nvPr/>
        </p:nvSpPr>
        <p:spPr>
          <a:xfrm>
            <a:off x="7466463" y="4522842"/>
            <a:ext cx="1504635" cy="43200"/>
          </a:xfrm>
          <a:custGeom>
            <a:avLst/>
            <a:gdLst/>
            <a:ahLst/>
            <a:cxnLst/>
            <a:rect l="l" t="t" r="r" b="b"/>
            <a:pathLst>
              <a:path w="2134234" h="120000" extrusionOk="0">
                <a:moveTo>
                  <a:pt x="0" y="0"/>
                </a:moveTo>
                <a:lnTo>
                  <a:pt x="2133987" y="0"/>
                </a:lnTo>
              </a:path>
            </a:pathLst>
          </a:custGeom>
          <a:noFill/>
          <a:ln w="9525"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3" name="Google Shape;253;p9"/>
          <p:cNvSpPr/>
          <p:nvPr/>
        </p:nvSpPr>
        <p:spPr>
          <a:xfrm>
            <a:off x="7484986" y="4566065"/>
            <a:ext cx="1493672" cy="44400"/>
          </a:xfrm>
          <a:custGeom>
            <a:avLst/>
            <a:gdLst/>
            <a:ahLst/>
            <a:cxnLst/>
            <a:rect l="l" t="t" r="r" b="b"/>
            <a:pathLst>
              <a:path w="2074544" h="120000" extrusionOk="0">
                <a:moveTo>
                  <a:pt x="0" y="0"/>
                </a:moveTo>
                <a:lnTo>
                  <a:pt x="2073978" y="0"/>
                </a:lnTo>
              </a:path>
            </a:pathLst>
          </a:custGeom>
          <a:noFill/>
          <a:ln w="9525"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4" name="Google Shape;254;p9"/>
          <p:cNvSpPr/>
          <p:nvPr/>
        </p:nvSpPr>
        <p:spPr>
          <a:xfrm>
            <a:off x="7466462" y="4608511"/>
            <a:ext cx="3611664" cy="940079"/>
          </a:xfrm>
          <a:custGeom>
            <a:avLst/>
            <a:gdLst/>
            <a:ahLst/>
            <a:cxnLst/>
            <a:rect l="l" t="t" r="r" b="b"/>
            <a:pathLst>
              <a:path w="5755640" h="1807845" extrusionOk="0">
                <a:moveTo>
                  <a:pt x="0" y="0"/>
                </a:moveTo>
                <a:lnTo>
                  <a:pt x="8910" y="1807704"/>
                </a:lnTo>
                <a:lnTo>
                  <a:pt x="5755332" y="1807704"/>
                </a:lnTo>
                <a:lnTo>
                  <a:pt x="5755332" y="355790"/>
                </a:lnTo>
                <a:lnTo>
                  <a:pt x="2009875" y="355790"/>
                </a:lnTo>
                <a:lnTo>
                  <a:pt x="2337478" y="0"/>
                </a:lnTo>
                <a:lnTo>
                  <a:pt x="0" y="0"/>
                </a:lnTo>
                <a:close/>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55" name="Google Shape;255;p9"/>
          <p:cNvSpPr/>
          <p:nvPr/>
        </p:nvSpPr>
        <p:spPr>
          <a:xfrm>
            <a:off x="7463089" y="4808648"/>
            <a:ext cx="1577296" cy="472921"/>
          </a:xfrm>
          <a:custGeom>
            <a:avLst/>
            <a:gdLst/>
            <a:ahLst/>
            <a:cxnLst/>
            <a:rect l="l" t="t" r="r" b="b"/>
            <a:pathLst>
              <a:path w="2269490" h="950595" extrusionOk="0">
                <a:moveTo>
                  <a:pt x="0" y="950159"/>
                </a:moveTo>
                <a:lnTo>
                  <a:pt x="420492" y="926828"/>
                </a:lnTo>
                <a:lnTo>
                  <a:pt x="677099" y="872000"/>
                </a:lnTo>
                <a:lnTo>
                  <a:pt x="874619" y="743332"/>
                </a:lnTo>
                <a:lnTo>
                  <a:pt x="1117850" y="498476"/>
                </a:lnTo>
                <a:lnTo>
                  <a:pt x="1467023" y="242246"/>
                </a:lnTo>
                <a:lnTo>
                  <a:pt x="1843907" y="90710"/>
                </a:lnTo>
                <a:lnTo>
                  <a:pt x="2145542" y="18439"/>
                </a:lnTo>
                <a:lnTo>
                  <a:pt x="2268967" y="0"/>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6" name="Google Shape;256;p9"/>
          <p:cNvSpPr/>
          <p:nvPr/>
        </p:nvSpPr>
        <p:spPr>
          <a:xfrm>
            <a:off x="7466358" y="4807371"/>
            <a:ext cx="1613979" cy="473869"/>
          </a:xfrm>
          <a:custGeom>
            <a:avLst/>
            <a:gdLst/>
            <a:ahLst/>
            <a:cxnLst/>
            <a:rect l="l" t="t" r="r" b="b"/>
            <a:pathLst>
              <a:path w="2305684" h="952500" extrusionOk="0">
                <a:moveTo>
                  <a:pt x="2305345" y="0"/>
                </a:moveTo>
                <a:lnTo>
                  <a:pt x="2118639" y="28041"/>
                </a:lnTo>
                <a:lnTo>
                  <a:pt x="1996896" y="69897"/>
                </a:lnTo>
                <a:lnTo>
                  <a:pt x="1886560" y="154825"/>
                </a:lnTo>
                <a:lnTo>
                  <a:pt x="1734074" y="312084"/>
                </a:lnTo>
                <a:lnTo>
                  <a:pt x="1707203" y="340443"/>
                </a:lnTo>
                <a:lnTo>
                  <a:pt x="1679378" y="369389"/>
                </a:lnTo>
                <a:lnTo>
                  <a:pt x="1650580" y="398807"/>
                </a:lnTo>
                <a:lnTo>
                  <a:pt x="1620792" y="428582"/>
                </a:lnTo>
                <a:lnTo>
                  <a:pt x="1589996" y="458600"/>
                </a:lnTo>
                <a:lnTo>
                  <a:pt x="1558174" y="488744"/>
                </a:lnTo>
                <a:lnTo>
                  <a:pt x="1525308" y="518900"/>
                </a:lnTo>
                <a:lnTo>
                  <a:pt x="1491380" y="548953"/>
                </a:lnTo>
                <a:lnTo>
                  <a:pt x="1456371" y="578788"/>
                </a:lnTo>
                <a:lnTo>
                  <a:pt x="1420265" y="608289"/>
                </a:lnTo>
                <a:lnTo>
                  <a:pt x="1383043" y="637342"/>
                </a:lnTo>
                <a:lnTo>
                  <a:pt x="1344688" y="665831"/>
                </a:lnTo>
                <a:lnTo>
                  <a:pt x="1305181" y="693642"/>
                </a:lnTo>
                <a:lnTo>
                  <a:pt x="1264504" y="720658"/>
                </a:lnTo>
                <a:lnTo>
                  <a:pt x="1222639" y="746766"/>
                </a:lnTo>
                <a:lnTo>
                  <a:pt x="1179570" y="771850"/>
                </a:lnTo>
                <a:lnTo>
                  <a:pt x="1135276" y="795795"/>
                </a:lnTo>
                <a:lnTo>
                  <a:pt x="1089742" y="818485"/>
                </a:lnTo>
                <a:lnTo>
                  <a:pt x="1042948" y="839807"/>
                </a:lnTo>
                <a:lnTo>
                  <a:pt x="994877" y="859644"/>
                </a:lnTo>
                <a:lnTo>
                  <a:pt x="945511" y="877881"/>
                </a:lnTo>
                <a:lnTo>
                  <a:pt x="894832" y="894404"/>
                </a:lnTo>
                <a:lnTo>
                  <a:pt x="842822" y="909097"/>
                </a:lnTo>
                <a:lnTo>
                  <a:pt x="789463" y="921846"/>
                </a:lnTo>
                <a:lnTo>
                  <a:pt x="734738" y="932535"/>
                </a:lnTo>
                <a:lnTo>
                  <a:pt x="678627" y="941048"/>
                </a:lnTo>
                <a:lnTo>
                  <a:pt x="621114" y="947272"/>
                </a:lnTo>
                <a:lnTo>
                  <a:pt x="562180" y="951091"/>
                </a:lnTo>
                <a:lnTo>
                  <a:pt x="501808" y="952389"/>
                </a:lnTo>
                <a:lnTo>
                  <a:pt x="175093" y="951112"/>
                </a:lnTo>
                <a:lnTo>
                  <a:pt x="32176" y="948300"/>
                </a:lnTo>
                <a:lnTo>
                  <a:pt x="0" y="945489"/>
                </a:lnTo>
                <a:lnTo>
                  <a:pt x="5509" y="944212"/>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57" name="Google Shape;257;p9"/>
          <p:cNvSpPr/>
          <p:nvPr/>
        </p:nvSpPr>
        <p:spPr>
          <a:xfrm>
            <a:off x="8744971" y="4363572"/>
            <a:ext cx="2323658" cy="430482"/>
          </a:xfrm>
          <a:custGeom>
            <a:avLst/>
            <a:gdLst/>
            <a:ahLst/>
            <a:cxnLst/>
            <a:rect l="l" t="t" r="r" b="b"/>
            <a:pathLst>
              <a:path w="3763009" h="748665" extrusionOk="0">
                <a:moveTo>
                  <a:pt x="3762974" y="748197"/>
                </a:moveTo>
                <a:lnTo>
                  <a:pt x="0" y="748197"/>
                </a:lnTo>
                <a:lnTo>
                  <a:pt x="694628" y="0"/>
                </a:lnTo>
              </a:path>
            </a:pathLst>
          </a:custGeom>
          <a:noFill/>
          <a:ln w="387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grpSp>
        <p:nvGrpSpPr>
          <p:cNvPr id="258" name="Google Shape;258;p9"/>
          <p:cNvGrpSpPr/>
          <p:nvPr/>
        </p:nvGrpSpPr>
        <p:grpSpPr>
          <a:xfrm>
            <a:off x="9038326" y="2189772"/>
            <a:ext cx="1610502" cy="1795813"/>
            <a:chOff x="2527786" y="1421707"/>
            <a:chExt cx="1904342" cy="2321372"/>
          </a:xfrm>
        </p:grpSpPr>
        <p:cxnSp>
          <p:nvCxnSpPr>
            <p:cNvPr id="259" name="Google Shape;259;p9"/>
            <p:cNvCxnSpPr/>
            <p:nvPr/>
          </p:nvCxnSpPr>
          <p:spPr>
            <a:xfrm>
              <a:off x="4432128" y="1421707"/>
              <a:ext cx="0" cy="1164265"/>
            </a:xfrm>
            <a:prstGeom prst="straightConnector1">
              <a:avLst/>
            </a:prstGeom>
            <a:noFill/>
            <a:ln w="28575" cap="flat" cmpd="sng">
              <a:solidFill>
                <a:srgbClr val="7F7F7F"/>
              </a:solidFill>
              <a:prstDash val="lgDash"/>
              <a:round/>
              <a:headEnd type="none" w="sm" len="sm"/>
              <a:tailEnd type="none" w="sm" len="sm"/>
            </a:ln>
          </p:spPr>
        </p:cxnSp>
        <p:cxnSp>
          <p:nvCxnSpPr>
            <p:cNvPr id="260" name="Google Shape;260;p9"/>
            <p:cNvCxnSpPr/>
            <p:nvPr/>
          </p:nvCxnSpPr>
          <p:spPr>
            <a:xfrm>
              <a:off x="4233654" y="1863022"/>
              <a:ext cx="0" cy="1164265"/>
            </a:xfrm>
            <a:prstGeom prst="straightConnector1">
              <a:avLst/>
            </a:prstGeom>
            <a:noFill/>
            <a:ln w="28575" cap="flat" cmpd="sng">
              <a:solidFill>
                <a:srgbClr val="7F7F7F"/>
              </a:solidFill>
              <a:prstDash val="lgDash"/>
              <a:round/>
              <a:headEnd type="none" w="sm" len="sm"/>
              <a:tailEnd type="none" w="sm" len="sm"/>
            </a:ln>
          </p:spPr>
        </p:cxnSp>
        <p:cxnSp>
          <p:nvCxnSpPr>
            <p:cNvPr id="261" name="Google Shape;261;p9"/>
            <p:cNvCxnSpPr/>
            <p:nvPr/>
          </p:nvCxnSpPr>
          <p:spPr>
            <a:xfrm>
              <a:off x="4029863" y="2152284"/>
              <a:ext cx="0" cy="1164265"/>
            </a:xfrm>
            <a:prstGeom prst="straightConnector1">
              <a:avLst/>
            </a:prstGeom>
            <a:noFill/>
            <a:ln w="28575" cap="flat" cmpd="sng">
              <a:solidFill>
                <a:srgbClr val="7F7F7F"/>
              </a:solidFill>
              <a:prstDash val="lgDash"/>
              <a:round/>
              <a:headEnd type="none" w="sm" len="sm"/>
              <a:tailEnd type="none" w="sm" len="sm"/>
            </a:ln>
          </p:spPr>
        </p:cxnSp>
        <p:cxnSp>
          <p:nvCxnSpPr>
            <p:cNvPr id="262" name="Google Shape;262;p9"/>
            <p:cNvCxnSpPr/>
            <p:nvPr/>
          </p:nvCxnSpPr>
          <p:spPr>
            <a:xfrm>
              <a:off x="3823186" y="1763976"/>
              <a:ext cx="0" cy="1707490"/>
            </a:xfrm>
            <a:prstGeom prst="straightConnector1">
              <a:avLst/>
            </a:prstGeom>
            <a:noFill/>
            <a:ln w="28575" cap="flat" cmpd="sng">
              <a:solidFill>
                <a:srgbClr val="7F7F7F"/>
              </a:solidFill>
              <a:prstDash val="lgDash"/>
              <a:round/>
              <a:headEnd type="none" w="sm" len="sm"/>
              <a:tailEnd type="none" w="sm" len="sm"/>
            </a:ln>
          </p:spPr>
        </p:cxnSp>
        <p:cxnSp>
          <p:nvCxnSpPr>
            <p:cNvPr id="263" name="Google Shape;263;p9"/>
            <p:cNvCxnSpPr/>
            <p:nvPr/>
          </p:nvCxnSpPr>
          <p:spPr>
            <a:xfrm>
              <a:off x="3518386" y="1937839"/>
              <a:ext cx="0" cy="1707490"/>
            </a:xfrm>
            <a:prstGeom prst="straightConnector1">
              <a:avLst/>
            </a:prstGeom>
            <a:noFill/>
            <a:ln w="28575" cap="flat" cmpd="sng">
              <a:solidFill>
                <a:srgbClr val="7F7F7F"/>
              </a:solidFill>
              <a:prstDash val="lgDash"/>
              <a:round/>
              <a:headEnd type="none" w="sm" len="sm"/>
              <a:tailEnd type="none" w="sm" len="sm"/>
            </a:ln>
          </p:spPr>
        </p:cxnSp>
        <p:cxnSp>
          <p:nvCxnSpPr>
            <p:cNvPr id="264" name="Google Shape;264;p9"/>
            <p:cNvCxnSpPr/>
            <p:nvPr/>
          </p:nvCxnSpPr>
          <p:spPr>
            <a:xfrm>
              <a:off x="3225990" y="2066582"/>
              <a:ext cx="0" cy="1630645"/>
            </a:xfrm>
            <a:prstGeom prst="straightConnector1">
              <a:avLst/>
            </a:prstGeom>
            <a:noFill/>
            <a:ln w="28575" cap="flat" cmpd="sng">
              <a:solidFill>
                <a:srgbClr val="7F7F7F"/>
              </a:solidFill>
              <a:prstDash val="lgDash"/>
              <a:round/>
              <a:headEnd type="none" w="sm" len="sm"/>
              <a:tailEnd type="none" w="sm" len="sm"/>
            </a:ln>
          </p:spPr>
        </p:cxnSp>
        <p:cxnSp>
          <p:nvCxnSpPr>
            <p:cNvPr id="265" name="Google Shape;265;p9"/>
            <p:cNvCxnSpPr/>
            <p:nvPr/>
          </p:nvCxnSpPr>
          <p:spPr>
            <a:xfrm>
              <a:off x="2811321" y="2254102"/>
              <a:ext cx="0" cy="1488977"/>
            </a:xfrm>
            <a:prstGeom prst="straightConnector1">
              <a:avLst/>
            </a:prstGeom>
            <a:noFill/>
            <a:ln w="28575" cap="flat" cmpd="sng">
              <a:solidFill>
                <a:srgbClr val="7F7F7F"/>
              </a:solidFill>
              <a:prstDash val="lgDash"/>
              <a:round/>
              <a:headEnd type="none" w="sm" len="sm"/>
              <a:tailEnd type="none" w="sm" len="sm"/>
            </a:ln>
          </p:spPr>
        </p:cxnSp>
        <p:cxnSp>
          <p:nvCxnSpPr>
            <p:cNvPr id="266" name="Google Shape;266;p9"/>
            <p:cNvCxnSpPr/>
            <p:nvPr/>
          </p:nvCxnSpPr>
          <p:spPr>
            <a:xfrm>
              <a:off x="2527786" y="2254102"/>
              <a:ext cx="0" cy="1488977"/>
            </a:xfrm>
            <a:prstGeom prst="straightConnector1">
              <a:avLst/>
            </a:prstGeom>
            <a:noFill/>
            <a:ln w="28575" cap="flat" cmpd="sng">
              <a:solidFill>
                <a:srgbClr val="7F7F7F"/>
              </a:solidFill>
              <a:prstDash val="lgDash"/>
              <a:round/>
              <a:headEnd type="none" w="sm" len="sm"/>
              <a:tailEnd type="none" w="sm" len="sm"/>
            </a:ln>
          </p:spPr>
        </p:cxnSp>
      </p:grpSp>
      <p:grpSp>
        <p:nvGrpSpPr>
          <p:cNvPr id="267" name="Google Shape;267;p9"/>
          <p:cNvGrpSpPr/>
          <p:nvPr/>
        </p:nvGrpSpPr>
        <p:grpSpPr>
          <a:xfrm>
            <a:off x="8637351" y="2358803"/>
            <a:ext cx="1653095" cy="1612967"/>
            <a:chOff x="8810855" y="2119101"/>
            <a:chExt cx="1586768" cy="1778354"/>
          </a:xfrm>
        </p:grpSpPr>
        <p:sp>
          <p:nvSpPr>
            <p:cNvPr id="268" name="Google Shape;268;p9"/>
            <p:cNvSpPr/>
            <p:nvPr/>
          </p:nvSpPr>
          <p:spPr>
            <a:xfrm>
              <a:off x="8838751" y="2119101"/>
              <a:ext cx="1558872" cy="1337787"/>
            </a:xfrm>
            <a:custGeom>
              <a:avLst/>
              <a:gdLst/>
              <a:ahLst/>
              <a:cxnLst/>
              <a:rect l="l" t="t" r="r" b="b"/>
              <a:pathLst>
                <a:path w="1510507" h="1320800" extrusionOk="0">
                  <a:moveTo>
                    <a:pt x="1510507" y="0"/>
                  </a:moveTo>
                  <a:cubicBezTo>
                    <a:pt x="1500188" y="34396"/>
                    <a:pt x="1489869" y="68792"/>
                    <a:pt x="1478757" y="101600"/>
                  </a:cubicBezTo>
                  <a:cubicBezTo>
                    <a:pt x="1467644" y="134408"/>
                    <a:pt x="1453886" y="169863"/>
                    <a:pt x="1443832" y="196850"/>
                  </a:cubicBezTo>
                  <a:cubicBezTo>
                    <a:pt x="1433778" y="223838"/>
                    <a:pt x="1431661" y="229658"/>
                    <a:pt x="1418432" y="263525"/>
                  </a:cubicBezTo>
                  <a:cubicBezTo>
                    <a:pt x="1405203" y="297392"/>
                    <a:pt x="1377157" y="370417"/>
                    <a:pt x="1364457" y="400050"/>
                  </a:cubicBezTo>
                  <a:cubicBezTo>
                    <a:pt x="1351757" y="429683"/>
                    <a:pt x="1348582" y="431800"/>
                    <a:pt x="1342232" y="441325"/>
                  </a:cubicBezTo>
                  <a:cubicBezTo>
                    <a:pt x="1335882" y="450850"/>
                    <a:pt x="1331648" y="458258"/>
                    <a:pt x="1326357" y="457200"/>
                  </a:cubicBezTo>
                  <a:cubicBezTo>
                    <a:pt x="1321066" y="456142"/>
                    <a:pt x="1314186" y="445558"/>
                    <a:pt x="1310482" y="434975"/>
                  </a:cubicBezTo>
                  <a:cubicBezTo>
                    <a:pt x="1306778" y="424392"/>
                    <a:pt x="1306249" y="407988"/>
                    <a:pt x="1304132" y="393700"/>
                  </a:cubicBezTo>
                  <a:cubicBezTo>
                    <a:pt x="1302015" y="379413"/>
                    <a:pt x="1299899" y="373592"/>
                    <a:pt x="1297782" y="349250"/>
                  </a:cubicBezTo>
                  <a:cubicBezTo>
                    <a:pt x="1295665" y="324908"/>
                    <a:pt x="1293549" y="268817"/>
                    <a:pt x="1291432" y="247650"/>
                  </a:cubicBezTo>
                  <a:cubicBezTo>
                    <a:pt x="1288786" y="233892"/>
                    <a:pt x="1285082" y="222250"/>
                    <a:pt x="1285082" y="222250"/>
                  </a:cubicBezTo>
                  <a:cubicBezTo>
                    <a:pt x="1282965" y="216958"/>
                    <a:pt x="1278732" y="215900"/>
                    <a:pt x="1278732" y="215900"/>
                  </a:cubicBezTo>
                  <a:cubicBezTo>
                    <a:pt x="1276086" y="214313"/>
                    <a:pt x="1269207" y="212725"/>
                    <a:pt x="1269207" y="212725"/>
                  </a:cubicBezTo>
                  <a:cubicBezTo>
                    <a:pt x="1266032" y="214312"/>
                    <a:pt x="1266032" y="209021"/>
                    <a:pt x="1259682" y="225425"/>
                  </a:cubicBezTo>
                  <a:cubicBezTo>
                    <a:pt x="1253332" y="241829"/>
                    <a:pt x="1241161" y="284163"/>
                    <a:pt x="1231107" y="311150"/>
                  </a:cubicBezTo>
                  <a:cubicBezTo>
                    <a:pt x="1221053" y="338138"/>
                    <a:pt x="1208882" y="363538"/>
                    <a:pt x="1199357" y="387350"/>
                  </a:cubicBezTo>
                  <a:cubicBezTo>
                    <a:pt x="1189832" y="411163"/>
                    <a:pt x="1189832" y="412750"/>
                    <a:pt x="1173957" y="454025"/>
                  </a:cubicBezTo>
                  <a:lnTo>
                    <a:pt x="1104107" y="635000"/>
                  </a:lnTo>
                  <a:cubicBezTo>
                    <a:pt x="1091407" y="668338"/>
                    <a:pt x="1101197" y="648891"/>
                    <a:pt x="1097757" y="654050"/>
                  </a:cubicBezTo>
                  <a:cubicBezTo>
                    <a:pt x="1094318" y="659209"/>
                    <a:pt x="1087703" y="669131"/>
                    <a:pt x="1083470" y="665956"/>
                  </a:cubicBezTo>
                  <a:cubicBezTo>
                    <a:pt x="1079237" y="662781"/>
                    <a:pt x="1075797" y="648626"/>
                    <a:pt x="1072357" y="635000"/>
                  </a:cubicBezTo>
                  <a:cubicBezTo>
                    <a:pt x="1068917" y="621374"/>
                    <a:pt x="1064949" y="600604"/>
                    <a:pt x="1062832" y="584200"/>
                  </a:cubicBezTo>
                  <a:cubicBezTo>
                    <a:pt x="1060715" y="567796"/>
                    <a:pt x="1061244" y="554037"/>
                    <a:pt x="1059657" y="536575"/>
                  </a:cubicBezTo>
                  <a:cubicBezTo>
                    <a:pt x="1058070" y="519113"/>
                    <a:pt x="1054365" y="495300"/>
                    <a:pt x="1053307" y="479425"/>
                  </a:cubicBezTo>
                  <a:cubicBezTo>
                    <a:pt x="1052249" y="463550"/>
                    <a:pt x="1054365" y="450850"/>
                    <a:pt x="1053307" y="441325"/>
                  </a:cubicBezTo>
                  <a:cubicBezTo>
                    <a:pt x="1052249" y="431800"/>
                    <a:pt x="1046957" y="422275"/>
                    <a:pt x="1046957" y="422275"/>
                  </a:cubicBezTo>
                  <a:cubicBezTo>
                    <a:pt x="1043782" y="418042"/>
                    <a:pt x="1034257" y="415925"/>
                    <a:pt x="1034257" y="415925"/>
                  </a:cubicBezTo>
                  <a:cubicBezTo>
                    <a:pt x="1031082" y="415925"/>
                    <a:pt x="1031082" y="417513"/>
                    <a:pt x="1027907" y="422275"/>
                  </a:cubicBezTo>
                  <a:cubicBezTo>
                    <a:pt x="1024732" y="427037"/>
                    <a:pt x="1027907" y="413279"/>
                    <a:pt x="1015207" y="444500"/>
                  </a:cubicBezTo>
                  <a:cubicBezTo>
                    <a:pt x="1002507" y="475721"/>
                    <a:pt x="966524" y="569913"/>
                    <a:pt x="951707" y="609600"/>
                  </a:cubicBezTo>
                  <a:cubicBezTo>
                    <a:pt x="936890" y="649287"/>
                    <a:pt x="933715" y="661988"/>
                    <a:pt x="926307" y="682625"/>
                  </a:cubicBezTo>
                  <a:cubicBezTo>
                    <a:pt x="918899" y="703262"/>
                    <a:pt x="914665" y="713317"/>
                    <a:pt x="907257" y="733425"/>
                  </a:cubicBezTo>
                  <a:cubicBezTo>
                    <a:pt x="899849" y="753533"/>
                    <a:pt x="888736" y="783167"/>
                    <a:pt x="881857" y="803275"/>
                  </a:cubicBezTo>
                  <a:cubicBezTo>
                    <a:pt x="874978" y="823383"/>
                    <a:pt x="869686" y="842963"/>
                    <a:pt x="865982" y="854075"/>
                  </a:cubicBezTo>
                  <a:cubicBezTo>
                    <a:pt x="862278" y="865187"/>
                    <a:pt x="859632" y="869950"/>
                    <a:pt x="859632" y="869950"/>
                  </a:cubicBezTo>
                  <a:cubicBezTo>
                    <a:pt x="856986" y="873654"/>
                    <a:pt x="850107" y="876300"/>
                    <a:pt x="850107" y="876300"/>
                  </a:cubicBezTo>
                  <a:cubicBezTo>
                    <a:pt x="847461" y="877888"/>
                    <a:pt x="847461" y="881592"/>
                    <a:pt x="843757" y="879475"/>
                  </a:cubicBezTo>
                  <a:cubicBezTo>
                    <a:pt x="840053" y="877358"/>
                    <a:pt x="832115" y="874183"/>
                    <a:pt x="827882" y="863600"/>
                  </a:cubicBezTo>
                  <a:cubicBezTo>
                    <a:pt x="823649" y="853017"/>
                    <a:pt x="820474" y="833967"/>
                    <a:pt x="818357" y="815975"/>
                  </a:cubicBezTo>
                  <a:cubicBezTo>
                    <a:pt x="816240" y="797983"/>
                    <a:pt x="815711" y="770467"/>
                    <a:pt x="815182" y="755650"/>
                  </a:cubicBezTo>
                  <a:cubicBezTo>
                    <a:pt x="814653" y="740833"/>
                    <a:pt x="816240" y="744537"/>
                    <a:pt x="815182" y="727075"/>
                  </a:cubicBezTo>
                  <a:cubicBezTo>
                    <a:pt x="814124" y="709613"/>
                    <a:pt x="812536" y="668205"/>
                    <a:pt x="808832" y="650875"/>
                  </a:cubicBezTo>
                  <a:cubicBezTo>
                    <a:pt x="805128" y="633545"/>
                    <a:pt x="797719" y="625211"/>
                    <a:pt x="792957" y="623094"/>
                  </a:cubicBezTo>
                  <a:cubicBezTo>
                    <a:pt x="788195" y="620977"/>
                    <a:pt x="787665" y="619786"/>
                    <a:pt x="780257" y="638175"/>
                  </a:cubicBezTo>
                  <a:cubicBezTo>
                    <a:pt x="772849" y="656564"/>
                    <a:pt x="760678" y="700617"/>
                    <a:pt x="748507" y="733425"/>
                  </a:cubicBezTo>
                  <a:cubicBezTo>
                    <a:pt x="736336" y="766233"/>
                    <a:pt x="717815" y="808038"/>
                    <a:pt x="707232" y="835025"/>
                  </a:cubicBezTo>
                  <a:cubicBezTo>
                    <a:pt x="696649" y="862012"/>
                    <a:pt x="699427" y="857250"/>
                    <a:pt x="685007" y="895350"/>
                  </a:cubicBezTo>
                  <a:cubicBezTo>
                    <a:pt x="670587" y="933450"/>
                    <a:pt x="635001" y="1028171"/>
                    <a:pt x="620713" y="1063625"/>
                  </a:cubicBezTo>
                  <a:cubicBezTo>
                    <a:pt x="606426" y="1099079"/>
                    <a:pt x="606785" y="1100364"/>
                    <a:pt x="599282" y="1108075"/>
                  </a:cubicBezTo>
                  <a:cubicBezTo>
                    <a:pt x="591779" y="1115786"/>
                    <a:pt x="582575" y="1118130"/>
                    <a:pt x="575696" y="1109890"/>
                  </a:cubicBezTo>
                  <a:cubicBezTo>
                    <a:pt x="568817" y="1101650"/>
                    <a:pt x="564735" y="1081012"/>
                    <a:pt x="558007" y="1058636"/>
                  </a:cubicBezTo>
                  <a:cubicBezTo>
                    <a:pt x="551279" y="1036260"/>
                    <a:pt x="539788" y="992187"/>
                    <a:pt x="535328" y="975632"/>
                  </a:cubicBezTo>
                  <a:cubicBezTo>
                    <a:pt x="530868" y="959077"/>
                    <a:pt x="533514" y="967316"/>
                    <a:pt x="531246" y="959303"/>
                  </a:cubicBezTo>
                  <a:cubicBezTo>
                    <a:pt x="528978" y="951290"/>
                    <a:pt x="525879" y="930124"/>
                    <a:pt x="521721" y="927554"/>
                  </a:cubicBezTo>
                  <a:cubicBezTo>
                    <a:pt x="517563" y="924984"/>
                    <a:pt x="511365" y="935265"/>
                    <a:pt x="506300" y="943883"/>
                  </a:cubicBezTo>
                  <a:cubicBezTo>
                    <a:pt x="501235" y="952501"/>
                    <a:pt x="498740" y="964747"/>
                    <a:pt x="491332" y="979261"/>
                  </a:cubicBezTo>
                  <a:cubicBezTo>
                    <a:pt x="483924" y="993775"/>
                    <a:pt x="474248" y="1007836"/>
                    <a:pt x="461850" y="1030968"/>
                  </a:cubicBezTo>
                  <a:cubicBezTo>
                    <a:pt x="449453" y="1054100"/>
                    <a:pt x="427908" y="1098324"/>
                    <a:pt x="416947" y="1118054"/>
                  </a:cubicBezTo>
                  <a:cubicBezTo>
                    <a:pt x="405986" y="1137784"/>
                    <a:pt x="401752" y="1142017"/>
                    <a:pt x="396082" y="1149350"/>
                  </a:cubicBezTo>
                  <a:cubicBezTo>
                    <a:pt x="390412" y="1156683"/>
                    <a:pt x="388749" y="1166283"/>
                    <a:pt x="382928" y="1162050"/>
                  </a:cubicBezTo>
                  <a:cubicBezTo>
                    <a:pt x="377107" y="1157817"/>
                    <a:pt x="372194" y="1151467"/>
                    <a:pt x="361157" y="1123950"/>
                  </a:cubicBezTo>
                  <a:cubicBezTo>
                    <a:pt x="350120" y="1096433"/>
                    <a:pt x="326761" y="1029683"/>
                    <a:pt x="316707" y="996950"/>
                  </a:cubicBezTo>
                  <a:cubicBezTo>
                    <a:pt x="306653" y="964217"/>
                    <a:pt x="305594" y="951744"/>
                    <a:pt x="300832" y="927554"/>
                  </a:cubicBezTo>
                  <a:cubicBezTo>
                    <a:pt x="296070" y="903364"/>
                    <a:pt x="293424" y="878265"/>
                    <a:pt x="288132" y="851807"/>
                  </a:cubicBezTo>
                  <a:cubicBezTo>
                    <a:pt x="282840" y="825349"/>
                    <a:pt x="277964" y="801555"/>
                    <a:pt x="269082" y="768803"/>
                  </a:cubicBezTo>
                  <a:cubicBezTo>
                    <a:pt x="260200" y="736051"/>
                    <a:pt x="246007" y="688407"/>
                    <a:pt x="234838" y="655297"/>
                  </a:cubicBezTo>
                  <a:cubicBezTo>
                    <a:pt x="223669" y="622187"/>
                    <a:pt x="209249" y="567342"/>
                    <a:pt x="202067" y="570139"/>
                  </a:cubicBezTo>
                  <a:cubicBezTo>
                    <a:pt x="194659" y="595388"/>
                    <a:pt x="194565" y="617879"/>
                    <a:pt x="186986" y="650649"/>
                  </a:cubicBezTo>
                  <a:cubicBezTo>
                    <a:pt x="179408" y="683420"/>
                    <a:pt x="167123" y="728190"/>
                    <a:pt x="156596" y="766762"/>
                  </a:cubicBezTo>
                  <a:cubicBezTo>
                    <a:pt x="146069" y="805334"/>
                    <a:pt x="138548" y="826520"/>
                    <a:pt x="123826" y="882083"/>
                  </a:cubicBezTo>
                  <a:cubicBezTo>
                    <a:pt x="109104" y="937646"/>
                    <a:pt x="92075" y="1019704"/>
                    <a:pt x="68263" y="1100137"/>
                  </a:cubicBezTo>
                  <a:cubicBezTo>
                    <a:pt x="44451" y="1180570"/>
                    <a:pt x="19844" y="1253066"/>
                    <a:pt x="0" y="1320800"/>
                  </a:cubicBezTo>
                </a:path>
              </a:pathLst>
            </a:custGeom>
            <a:noFill/>
            <a:ln w="1905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9" name="Google Shape;269;p9"/>
            <p:cNvSpPr/>
            <p:nvPr/>
          </p:nvSpPr>
          <p:spPr>
            <a:xfrm>
              <a:off x="8838464" y="2259365"/>
              <a:ext cx="1536753" cy="1337787"/>
            </a:xfrm>
            <a:custGeom>
              <a:avLst/>
              <a:gdLst/>
              <a:ahLst/>
              <a:cxnLst/>
              <a:rect l="l" t="t" r="r" b="b"/>
              <a:pathLst>
                <a:path w="1489075" h="1320800" extrusionOk="0">
                  <a:moveTo>
                    <a:pt x="1489075" y="0"/>
                  </a:moveTo>
                  <a:cubicBezTo>
                    <a:pt x="1478756" y="34396"/>
                    <a:pt x="1468437" y="68792"/>
                    <a:pt x="1457325" y="101600"/>
                  </a:cubicBezTo>
                  <a:cubicBezTo>
                    <a:pt x="1446212" y="134408"/>
                    <a:pt x="1432454" y="169863"/>
                    <a:pt x="1422400" y="196850"/>
                  </a:cubicBezTo>
                  <a:cubicBezTo>
                    <a:pt x="1412346" y="223838"/>
                    <a:pt x="1410229" y="229658"/>
                    <a:pt x="1397000" y="263525"/>
                  </a:cubicBezTo>
                  <a:cubicBezTo>
                    <a:pt x="1383771" y="297392"/>
                    <a:pt x="1355725" y="370417"/>
                    <a:pt x="1343025" y="400050"/>
                  </a:cubicBezTo>
                  <a:cubicBezTo>
                    <a:pt x="1330325" y="429683"/>
                    <a:pt x="1327150" y="431800"/>
                    <a:pt x="1320800" y="441325"/>
                  </a:cubicBezTo>
                  <a:cubicBezTo>
                    <a:pt x="1314450" y="450850"/>
                    <a:pt x="1310216" y="458258"/>
                    <a:pt x="1304925" y="457200"/>
                  </a:cubicBezTo>
                  <a:cubicBezTo>
                    <a:pt x="1299634" y="456142"/>
                    <a:pt x="1292754" y="445558"/>
                    <a:pt x="1289050" y="434975"/>
                  </a:cubicBezTo>
                  <a:cubicBezTo>
                    <a:pt x="1285346" y="424392"/>
                    <a:pt x="1284817" y="407988"/>
                    <a:pt x="1282700" y="393700"/>
                  </a:cubicBezTo>
                  <a:cubicBezTo>
                    <a:pt x="1280583" y="379413"/>
                    <a:pt x="1278467" y="373592"/>
                    <a:pt x="1276350" y="349250"/>
                  </a:cubicBezTo>
                  <a:cubicBezTo>
                    <a:pt x="1274233" y="324908"/>
                    <a:pt x="1272117" y="268817"/>
                    <a:pt x="1270000" y="247650"/>
                  </a:cubicBezTo>
                  <a:cubicBezTo>
                    <a:pt x="1267354" y="233892"/>
                    <a:pt x="1263650" y="222250"/>
                    <a:pt x="1263650" y="222250"/>
                  </a:cubicBezTo>
                  <a:cubicBezTo>
                    <a:pt x="1261533" y="216958"/>
                    <a:pt x="1257300" y="215900"/>
                    <a:pt x="1257300" y="215900"/>
                  </a:cubicBezTo>
                  <a:cubicBezTo>
                    <a:pt x="1254654" y="214313"/>
                    <a:pt x="1247775" y="212725"/>
                    <a:pt x="1247775" y="212725"/>
                  </a:cubicBezTo>
                  <a:cubicBezTo>
                    <a:pt x="1244600" y="214312"/>
                    <a:pt x="1244600" y="209021"/>
                    <a:pt x="1238250" y="225425"/>
                  </a:cubicBezTo>
                  <a:cubicBezTo>
                    <a:pt x="1231900" y="241829"/>
                    <a:pt x="1219729" y="284163"/>
                    <a:pt x="1209675" y="311150"/>
                  </a:cubicBezTo>
                  <a:cubicBezTo>
                    <a:pt x="1199621" y="338138"/>
                    <a:pt x="1187450" y="363538"/>
                    <a:pt x="1177925" y="387350"/>
                  </a:cubicBezTo>
                  <a:cubicBezTo>
                    <a:pt x="1168400" y="411163"/>
                    <a:pt x="1168400" y="412750"/>
                    <a:pt x="1152525" y="454025"/>
                  </a:cubicBezTo>
                  <a:lnTo>
                    <a:pt x="1082675" y="635000"/>
                  </a:lnTo>
                  <a:cubicBezTo>
                    <a:pt x="1069975" y="668338"/>
                    <a:pt x="1079765" y="648891"/>
                    <a:pt x="1076325" y="654050"/>
                  </a:cubicBezTo>
                  <a:cubicBezTo>
                    <a:pt x="1072886" y="659209"/>
                    <a:pt x="1066271" y="669131"/>
                    <a:pt x="1062038" y="665956"/>
                  </a:cubicBezTo>
                  <a:cubicBezTo>
                    <a:pt x="1057805" y="662781"/>
                    <a:pt x="1054365" y="648626"/>
                    <a:pt x="1050925" y="635000"/>
                  </a:cubicBezTo>
                  <a:cubicBezTo>
                    <a:pt x="1047485" y="621374"/>
                    <a:pt x="1043517" y="600604"/>
                    <a:pt x="1041400" y="584200"/>
                  </a:cubicBezTo>
                  <a:cubicBezTo>
                    <a:pt x="1039283" y="567796"/>
                    <a:pt x="1039812" y="554037"/>
                    <a:pt x="1038225" y="536575"/>
                  </a:cubicBezTo>
                  <a:cubicBezTo>
                    <a:pt x="1036638" y="519113"/>
                    <a:pt x="1032933" y="495300"/>
                    <a:pt x="1031875" y="479425"/>
                  </a:cubicBezTo>
                  <a:cubicBezTo>
                    <a:pt x="1030817" y="463550"/>
                    <a:pt x="1032933" y="450850"/>
                    <a:pt x="1031875" y="441325"/>
                  </a:cubicBezTo>
                  <a:cubicBezTo>
                    <a:pt x="1030817" y="431800"/>
                    <a:pt x="1025525" y="422275"/>
                    <a:pt x="1025525" y="422275"/>
                  </a:cubicBezTo>
                  <a:cubicBezTo>
                    <a:pt x="1022350" y="418042"/>
                    <a:pt x="1012825" y="415925"/>
                    <a:pt x="1012825" y="415925"/>
                  </a:cubicBezTo>
                  <a:cubicBezTo>
                    <a:pt x="1009650" y="415925"/>
                    <a:pt x="1009650" y="417513"/>
                    <a:pt x="1006475" y="422275"/>
                  </a:cubicBezTo>
                  <a:cubicBezTo>
                    <a:pt x="1003300" y="427037"/>
                    <a:pt x="1006475" y="413279"/>
                    <a:pt x="993775" y="444500"/>
                  </a:cubicBezTo>
                  <a:cubicBezTo>
                    <a:pt x="981075" y="475721"/>
                    <a:pt x="945092" y="569913"/>
                    <a:pt x="930275" y="609600"/>
                  </a:cubicBezTo>
                  <a:cubicBezTo>
                    <a:pt x="915458" y="649287"/>
                    <a:pt x="912283" y="661988"/>
                    <a:pt x="904875" y="682625"/>
                  </a:cubicBezTo>
                  <a:cubicBezTo>
                    <a:pt x="897467" y="703262"/>
                    <a:pt x="893233" y="713317"/>
                    <a:pt x="885825" y="733425"/>
                  </a:cubicBezTo>
                  <a:cubicBezTo>
                    <a:pt x="878417" y="753533"/>
                    <a:pt x="867304" y="783167"/>
                    <a:pt x="860425" y="803275"/>
                  </a:cubicBezTo>
                  <a:cubicBezTo>
                    <a:pt x="853546" y="823383"/>
                    <a:pt x="848254" y="842963"/>
                    <a:pt x="844550" y="854075"/>
                  </a:cubicBezTo>
                  <a:cubicBezTo>
                    <a:pt x="840846" y="865187"/>
                    <a:pt x="838200" y="869950"/>
                    <a:pt x="838200" y="869950"/>
                  </a:cubicBezTo>
                  <a:cubicBezTo>
                    <a:pt x="835554" y="873654"/>
                    <a:pt x="828675" y="876300"/>
                    <a:pt x="828675" y="876300"/>
                  </a:cubicBezTo>
                  <a:cubicBezTo>
                    <a:pt x="826029" y="877888"/>
                    <a:pt x="826029" y="881592"/>
                    <a:pt x="822325" y="879475"/>
                  </a:cubicBezTo>
                  <a:cubicBezTo>
                    <a:pt x="818621" y="877358"/>
                    <a:pt x="810683" y="874183"/>
                    <a:pt x="806450" y="863600"/>
                  </a:cubicBezTo>
                  <a:cubicBezTo>
                    <a:pt x="802217" y="853017"/>
                    <a:pt x="799042" y="833967"/>
                    <a:pt x="796925" y="815975"/>
                  </a:cubicBezTo>
                  <a:cubicBezTo>
                    <a:pt x="794808" y="797983"/>
                    <a:pt x="794279" y="770467"/>
                    <a:pt x="793750" y="755650"/>
                  </a:cubicBezTo>
                  <a:cubicBezTo>
                    <a:pt x="793221" y="740833"/>
                    <a:pt x="794808" y="744537"/>
                    <a:pt x="793750" y="727075"/>
                  </a:cubicBezTo>
                  <a:cubicBezTo>
                    <a:pt x="792692" y="709613"/>
                    <a:pt x="791104" y="668205"/>
                    <a:pt x="787400" y="650875"/>
                  </a:cubicBezTo>
                  <a:cubicBezTo>
                    <a:pt x="783696" y="633545"/>
                    <a:pt x="776287" y="625211"/>
                    <a:pt x="771525" y="623094"/>
                  </a:cubicBezTo>
                  <a:cubicBezTo>
                    <a:pt x="766763" y="620977"/>
                    <a:pt x="766233" y="619786"/>
                    <a:pt x="758825" y="638175"/>
                  </a:cubicBezTo>
                  <a:cubicBezTo>
                    <a:pt x="751417" y="656564"/>
                    <a:pt x="739246" y="700617"/>
                    <a:pt x="727075" y="733425"/>
                  </a:cubicBezTo>
                  <a:cubicBezTo>
                    <a:pt x="714904" y="766233"/>
                    <a:pt x="696383" y="808038"/>
                    <a:pt x="685800" y="835025"/>
                  </a:cubicBezTo>
                  <a:cubicBezTo>
                    <a:pt x="675217" y="862012"/>
                    <a:pt x="677995" y="857250"/>
                    <a:pt x="663575" y="895350"/>
                  </a:cubicBezTo>
                  <a:cubicBezTo>
                    <a:pt x="649155" y="933450"/>
                    <a:pt x="613569" y="1028171"/>
                    <a:pt x="599281" y="1063625"/>
                  </a:cubicBezTo>
                  <a:cubicBezTo>
                    <a:pt x="584994" y="1099079"/>
                    <a:pt x="585353" y="1100364"/>
                    <a:pt x="577850" y="1108075"/>
                  </a:cubicBezTo>
                  <a:cubicBezTo>
                    <a:pt x="570347" y="1115786"/>
                    <a:pt x="561143" y="1118130"/>
                    <a:pt x="554264" y="1109890"/>
                  </a:cubicBezTo>
                  <a:cubicBezTo>
                    <a:pt x="547385" y="1101650"/>
                    <a:pt x="543303" y="1081012"/>
                    <a:pt x="536575" y="1058636"/>
                  </a:cubicBezTo>
                  <a:cubicBezTo>
                    <a:pt x="529847" y="1036260"/>
                    <a:pt x="518356" y="992187"/>
                    <a:pt x="513896" y="975632"/>
                  </a:cubicBezTo>
                  <a:cubicBezTo>
                    <a:pt x="509436" y="959077"/>
                    <a:pt x="512082" y="967316"/>
                    <a:pt x="509814" y="959303"/>
                  </a:cubicBezTo>
                  <a:cubicBezTo>
                    <a:pt x="507546" y="951290"/>
                    <a:pt x="504447" y="930124"/>
                    <a:pt x="500289" y="927554"/>
                  </a:cubicBezTo>
                  <a:cubicBezTo>
                    <a:pt x="496131" y="924984"/>
                    <a:pt x="489933" y="935265"/>
                    <a:pt x="484868" y="943883"/>
                  </a:cubicBezTo>
                  <a:cubicBezTo>
                    <a:pt x="479803" y="952501"/>
                    <a:pt x="477308" y="964747"/>
                    <a:pt x="469900" y="979261"/>
                  </a:cubicBezTo>
                  <a:cubicBezTo>
                    <a:pt x="462492" y="993775"/>
                    <a:pt x="452816" y="1007836"/>
                    <a:pt x="440418" y="1030968"/>
                  </a:cubicBezTo>
                  <a:cubicBezTo>
                    <a:pt x="428021" y="1054100"/>
                    <a:pt x="406476" y="1098324"/>
                    <a:pt x="395515" y="1118054"/>
                  </a:cubicBezTo>
                  <a:cubicBezTo>
                    <a:pt x="384554" y="1137784"/>
                    <a:pt x="380320" y="1142017"/>
                    <a:pt x="374650" y="1149350"/>
                  </a:cubicBezTo>
                  <a:cubicBezTo>
                    <a:pt x="368980" y="1156683"/>
                    <a:pt x="367317" y="1166283"/>
                    <a:pt x="361496" y="1162050"/>
                  </a:cubicBezTo>
                  <a:cubicBezTo>
                    <a:pt x="355675" y="1157817"/>
                    <a:pt x="350762" y="1151467"/>
                    <a:pt x="339725" y="1123950"/>
                  </a:cubicBezTo>
                  <a:cubicBezTo>
                    <a:pt x="328688" y="1096433"/>
                    <a:pt x="305329" y="1029683"/>
                    <a:pt x="295275" y="996950"/>
                  </a:cubicBezTo>
                  <a:cubicBezTo>
                    <a:pt x="285221" y="964217"/>
                    <a:pt x="284162" y="951744"/>
                    <a:pt x="279400" y="927554"/>
                  </a:cubicBezTo>
                  <a:cubicBezTo>
                    <a:pt x="274638" y="903364"/>
                    <a:pt x="271992" y="878265"/>
                    <a:pt x="266700" y="851807"/>
                  </a:cubicBezTo>
                  <a:cubicBezTo>
                    <a:pt x="261408" y="825349"/>
                    <a:pt x="254151" y="801555"/>
                    <a:pt x="247650" y="768803"/>
                  </a:cubicBezTo>
                  <a:cubicBezTo>
                    <a:pt x="241149" y="736051"/>
                    <a:pt x="234497" y="686820"/>
                    <a:pt x="227693" y="655297"/>
                  </a:cubicBezTo>
                  <a:cubicBezTo>
                    <a:pt x="222836" y="634697"/>
                    <a:pt x="214010" y="576867"/>
                    <a:pt x="206828" y="579664"/>
                  </a:cubicBezTo>
                  <a:lnTo>
                    <a:pt x="184604" y="655411"/>
                  </a:lnTo>
                  <a:cubicBezTo>
                    <a:pt x="177196" y="681491"/>
                    <a:pt x="164344" y="733350"/>
                    <a:pt x="154214" y="771525"/>
                  </a:cubicBezTo>
                  <a:cubicBezTo>
                    <a:pt x="144084" y="809701"/>
                    <a:pt x="138944" y="828902"/>
                    <a:pt x="123825" y="884464"/>
                  </a:cubicBezTo>
                  <a:cubicBezTo>
                    <a:pt x="108706" y="940026"/>
                    <a:pt x="87312" y="1024467"/>
                    <a:pt x="63500" y="1104900"/>
                  </a:cubicBezTo>
                  <a:cubicBezTo>
                    <a:pt x="39688" y="1185333"/>
                    <a:pt x="19844" y="1253066"/>
                    <a:pt x="0" y="1320800"/>
                  </a:cubicBezTo>
                </a:path>
              </a:pathLst>
            </a:custGeom>
            <a:noFill/>
            <a:ln w="1905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0" name="Google Shape;270;p9"/>
            <p:cNvSpPr/>
            <p:nvPr/>
          </p:nvSpPr>
          <p:spPr>
            <a:xfrm>
              <a:off x="8818516" y="2417368"/>
              <a:ext cx="1534296" cy="1354670"/>
            </a:xfrm>
            <a:custGeom>
              <a:avLst/>
              <a:gdLst/>
              <a:ahLst/>
              <a:cxnLst/>
              <a:rect l="l" t="t" r="r" b="b"/>
              <a:pathLst>
                <a:path w="1486694" h="1337469" extrusionOk="0">
                  <a:moveTo>
                    <a:pt x="1486694" y="0"/>
                  </a:moveTo>
                  <a:cubicBezTo>
                    <a:pt x="1476375" y="34396"/>
                    <a:pt x="1466056" y="68792"/>
                    <a:pt x="1454944" y="101600"/>
                  </a:cubicBezTo>
                  <a:cubicBezTo>
                    <a:pt x="1443831" y="134408"/>
                    <a:pt x="1430073" y="169863"/>
                    <a:pt x="1420019" y="196850"/>
                  </a:cubicBezTo>
                  <a:cubicBezTo>
                    <a:pt x="1409965" y="223838"/>
                    <a:pt x="1407848" y="229658"/>
                    <a:pt x="1394619" y="263525"/>
                  </a:cubicBezTo>
                  <a:cubicBezTo>
                    <a:pt x="1381390" y="297392"/>
                    <a:pt x="1353344" y="370417"/>
                    <a:pt x="1340644" y="400050"/>
                  </a:cubicBezTo>
                  <a:cubicBezTo>
                    <a:pt x="1327944" y="429683"/>
                    <a:pt x="1324769" y="431800"/>
                    <a:pt x="1318419" y="441325"/>
                  </a:cubicBezTo>
                  <a:cubicBezTo>
                    <a:pt x="1312069" y="450850"/>
                    <a:pt x="1307835" y="458258"/>
                    <a:pt x="1302544" y="457200"/>
                  </a:cubicBezTo>
                  <a:cubicBezTo>
                    <a:pt x="1297253" y="456142"/>
                    <a:pt x="1290373" y="445558"/>
                    <a:pt x="1286669" y="434975"/>
                  </a:cubicBezTo>
                  <a:cubicBezTo>
                    <a:pt x="1282965" y="424392"/>
                    <a:pt x="1282436" y="407988"/>
                    <a:pt x="1280319" y="393700"/>
                  </a:cubicBezTo>
                  <a:cubicBezTo>
                    <a:pt x="1278202" y="379413"/>
                    <a:pt x="1276086" y="373592"/>
                    <a:pt x="1273969" y="349250"/>
                  </a:cubicBezTo>
                  <a:cubicBezTo>
                    <a:pt x="1271852" y="324908"/>
                    <a:pt x="1269736" y="268817"/>
                    <a:pt x="1267619" y="247650"/>
                  </a:cubicBezTo>
                  <a:cubicBezTo>
                    <a:pt x="1264973" y="233892"/>
                    <a:pt x="1261269" y="222250"/>
                    <a:pt x="1261269" y="222250"/>
                  </a:cubicBezTo>
                  <a:cubicBezTo>
                    <a:pt x="1259152" y="216958"/>
                    <a:pt x="1254919" y="215900"/>
                    <a:pt x="1254919" y="215900"/>
                  </a:cubicBezTo>
                  <a:cubicBezTo>
                    <a:pt x="1252273" y="214313"/>
                    <a:pt x="1245394" y="212725"/>
                    <a:pt x="1245394" y="212725"/>
                  </a:cubicBezTo>
                  <a:cubicBezTo>
                    <a:pt x="1242219" y="214312"/>
                    <a:pt x="1242219" y="209021"/>
                    <a:pt x="1235869" y="225425"/>
                  </a:cubicBezTo>
                  <a:cubicBezTo>
                    <a:pt x="1229519" y="241829"/>
                    <a:pt x="1217348" y="284163"/>
                    <a:pt x="1207294" y="311150"/>
                  </a:cubicBezTo>
                  <a:cubicBezTo>
                    <a:pt x="1197240" y="338138"/>
                    <a:pt x="1185069" y="363538"/>
                    <a:pt x="1175544" y="387350"/>
                  </a:cubicBezTo>
                  <a:cubicBezTo>
                    <a:pt x="1166019" y="411163"/>
                    <a:pt x="1166019" y="412750"/>
                    <a:pt x="1150144" y="454025"/>
                  </a:cubicBezTo>
                  <a:lnTo>
                    <a:pt x="1080294" y="635000"/>
                  </a:lnTo>
                  <a:cubicBezTo>
                    <a:pt x="1067594" y="668338"/>
                    <a:pt x="1077384" y="648891"/>
                    <a:pt x="1073944" y="654050"/>
                  </a:cubicBezTo>
                  <a:cubicBezTo>
                    <a:pt x="1070505" y="659209"/>
                    <a:pt x="1063890" y="669131"/>
                    <a:pt x="1059657" y="665956"/>
                  </a:cubicBezTo>
                  <a:cubicBezTo>
                    <a:pt x="1055424" y="662781"/>
                    <a:pt x="1051984" y="648626"/>
                    <a:pt x="1048544" y="635000"/>
                  </a:cubicBezTo>
                  <a:cubicBezTo>
                    <a:pt x="1045104" y="621374"/>
                    <a:pt x="1041136" y="600604"/>
                    <a:pt x="1039019" y="584200"/>
                  </a:cubicBezTo>
                  <a:cubicBezTo>
                    <a:pt x="1036902" y="567796"/>
                    <a:pt x="1037431" y="554037"/>
                    <a:pt x="1035844" y="536575"/>
                  </a:cubicBezTo>
                  <a:cubicBezTo>
                    <a:pt x="1034257" y="519113"/>
                    <a:pt x="1030552" y="495300"/>
                    <a:pt x="1029494" y="479425"/>
                  </a:cubicBezTo>
                  <a:cubicBezTo>
                    <a:pt x="1028436" y="463550"/>
                    <a:pt x="1030552" y="450850"/>
                    <a:pt x="1029494" y="441325"/>
                  </a:cubicBezTo>
                  <a:cubicBezTo>
                    <a:pt x="1028436" y="431800"/>
                    <a:pt x="1023144" y="422275"/>
                    <a:pt x="1023144" y="422275"/>
                  </a:cubicBezTo>
                  <a:cubicBezTo>
                    <a:pt x="1019969" y="418042"/>
                    <a:pt x="1010444" y="415925"/>
                    <a:pt x="1010444" y="415925"/>
                  </a:cubicBezTo>
                  <a:cubicBezTo>
                    <a:pt x="1007269" y="415925"/>
                    <a:pt x="1007269" y="417513"/>
                    <a:pt x="1004094" y="422275"/>
                  </a:cubicBezTo>
                  <a:cubicBezTo>
                    <a:pt x="1000919" y="427037"/>
                    <a:pt x="1004094" y="413279"/>
                    <a:pt x="991394" y="444500"/>
                  </a:cubicBezTo>
                  <a:cubicBezTo>
                    <a:pt x="978694" y="475721"/>
                    <a:pt x="942711" y="569913"/>
                    <a:pt x="927894" y="609600"/>
                  </a:cubicBezTo>
                  <a:cubicBezTo>
                    <a:pt x="913077" y="649287"/>
                    <a:pt x="909902" y="661988"/>
                    <a:pt x="902494" y="682625"/>
                  </a:cubicBezTo>
                  <a:cubicBezTo>
                    <a:pt x="895086" y="703262"/>
                    <a:pt x="890852" y="713317"/>
                    <a:pt x="883444" y="733425"/>
                  </a:cubicBezTo>
                  <a:cubicBezTo>
                    <a:pt x="876036" y="753533"/>
                    <a:pt x="864923" y="783167"/>
                    <a:pt x="858044" y="803275"/>
                  </a:cubicBezTo>
                  <a:cubicBezTo>
                    <a:pt x="851165" y="823383"/>
                    <a:pt x="845873" y="842963"/>
                    <a:pt x="842169" y="854075"/>
                  </a:cubicBezTo>
                  <a:cubicBezTo>
                    <a:pt x="838465" y="865187"/>
                    <a:pt x="835819" y="869950"/>
                    <a:pt x="835819" y="869950"/>
                  </a:cubicBezTo>
                  <a:cubicBezTo>
                    <a:pt x="833173" y="873654"/>
                    <a:pt x="826294" y="876300"/>
                    <a:pt x="826294" y="876300"/>
                  </a:cubicBezTo>
                  <a:cubicBezTo>
                    <a:pt x="823648" y="877888"/>
                    <a:pt x="823648" y="881592"/>
                    <a:pt x="819944" y="879475"/>
                  </a:cubicBezTo>
                  <a:cubicBezTo>
                    <a:pt x="816240" y="877358"/>
                    <a:pt x="808302" y="874183"/>
                    <a:pt x="804069" y="863600"/>
                  </a:cubicBezTo>
                  <a:cubicBezTo>
                    <a:pt x="799836" y="853017"/>
                    <a:pt x="796661" y="833967"/>
                    <a:pt x="794544" y="815975"/>
                  </a:cubicBezTo>
                  <a:cubicBezTo>
                    <a:pt x="792427" y="797983"/>
                    <a:pt x="791898" y="770467"/>
                    <a:pt x="791369" y="755650"/>
                  </a:cubicBezTo>
                  <a:cubicBezTo>
                    <a:pt x="790840" y="740833"/>
                    <a:pt x="792427" y="744537"/>
                    <a:pt x="791369" y="727075"/>
                  </a:cubicBezTo>
                  <a:cubicBezTo>
                    <a:pt x="790311" y="709613"/>
                    <a:pt x="788723" y="668205"/>
                    <a:pt x="785019" y="650875"/>
                  </a:cubicBezTo>
                  <a:cubicBezTo>
                    <a:pt x="781315" y="633545"/>
                    <a:pt x="773906" y="625211"/>
                    <a:pt x="769144" y="623094"/>
                  </a:cubicBezTo>
                  <a:cubicBezTo>
                    <a:pt x="764382" y="620977"/>
                    <a:pt x="763852" y="619786"/>
                    <a:pt x="756444" y="638175"/>
                  </a:cubicBezTo>
                  <a:cubicBezTo>
                    <a:pt x="749036" y="656564"/>
                    <a:pt x="736865" y="700617"/>
                    <a:pt x="724694" y="733425"/>
                  </a:cubicBezTo>
                  <a:cubicBezTo>
                    <a:pt x="712523" y="766233"/>
                    <a:pt x="694002" y="808038"/>
                    <a:pt x="683419" y="835025"/>
                  </a:cubicBezTo>
                  <a:cubicBezTo>
                    <a:pt x="672836" y="862012"/>
                    <a:pt x="675614" y="857250"/>
                    <a:pt x="661194" y="895350"/>
                  </a:cubicBezTo>
                  <a:cubicBezTo>
                    <a:pt x="646774" y="933450"/>
                    <a:pt x="611188" y="1028171"/>
                    <a:pt x="596900" y="1063625"/>
                  </a:cubicBezTo>
                  <a:cubicBezTo>
                    <a:pt x="582613" y="1099079"/>
                    <a:pt x="582972" y="1100364"/>
                    <a:pt x="575469" y="1108075"/>
                  </a:cubicBezTo>
                  <a:cubicBezTo>
                    <a:pt x="567966" y="1115786"/>
                    <a:pt x="558762" y="1118130"/>
                    <a:pt x="551883" y="1109890"/>
                  </a:cubicBezTo>
                  <a:cubicBezTo>
                    <a:pt x="545004" y="1101650"/>
                    <a:pt x="540922" y="1081012"/>
                    <a:pt x="534194" y="1058636"/>
                  </a:cubicBezTo>
                  <a:cubicBezTo>
                    <a:pt x="527466" y="1036260"/>
                    <a:pt x="515975" y="992187"/>
                    <a:pt x="511515" y="975632"/>
                  </a:cubicBezTo>
                  <a:cubicBezTo>
                    <a:pt x="507055" y="959077"/>
                    <a:pt x="509701" y="967316"/>
                    <a:pt x="507433" y="959303"/>
                  </a:cubicBezTo>
                  <a:cubicBezTo>
                    <a:pt x="505165" y="951290"/>
                    <a:pt x="502066" y="930124"/>
                    <a:pt x="497908" y="927554"/>
                  </a:cubicBezTo>
                  <a:cubicBezTo>
                    <a:pt x="493750" y="924984"/>
                    <a:pt x="487552" y="935265"/>
                    <a:pt x="482487" y="943883"/>
                  </a:cubicBezTo>
                  <a:cubicBezTo>
                    <a:pt x="477422" y="952501"/>
                    <a:pt x="474927" y="964747"/>
                    <a:pt x="467519" y="979261"/>
                  </a:cubicBezTo>
                  <a:cubicBezTo>
                    <a:pt x="460111" y="993775"/>
                    <a:pt x="450435" y="1007836"/>
                    <a:pt x="438037" y="1030968"/>
                  </a:cubicBezTo>
                  <a:cubicBezTo>
                    <a:pt x="425640" y="1054100"/>
                    <a:pt x="404095" y="1098324"/>
                    <a:pt x="393134" y="1118054"/>
                  </a:cubicBezTo>
                  <a:cubicBezTo>
                    <a:pt x="382173" y="1137784"/>
                    <a:pt x="377939" y="1142017"/>
                    <a:pt x="372269" y="1149350"/>
                  </a:cubicBezTo>
                  <a:cubicBezTo>
                    <a:pt x="366599" y="1156683"/>
                    <a:pt x="364936" y="1166283"/>
                    <a:pt x="359115" y="1162050"/>
                  </a:cubicBezTo>
                  <a:cubicBezTo>
                    <a:pt x="353294" y="1157817"/>
                    <a:pt x="346396" y="1152260"/>
                    <a:pt x="337344" y="1123950"/>
                  </a:cubicBezTo>
                  <a:cubicBezTo>
                    <a:pt x="328292" y="1095640"/>
                    <a:pt x="312870" y="1026905"/>
                    <a:pt x="304800" y="992188"/>
                  </a:cubicBezTo>
                  <a:cubicBezTo>
                    <a:pt x="296730" y="957471"/>
                    <a:pt x="293687" y="939839"/>
                    <a:pt x="288925" y="915648"/>
                  </a:cubicBezTo>
                  <a:cubicBezTo>
                    <a:pt x="284163" y="891457"/>
                    <a:pt x="281517" y="874296"/>
                    <a:pt x="276226" y="847044"/>
                  </a:cubicBezTo>
                  <a:cubicBezTo>
                    <a:pt x="270935" y="819792"/>
                    <a:pt x="264074" y="784886"/>
                    <a:pt x="257176" y="752134"/>
                  </a:cubicBezTo>
                  <a:cubicBezTo>
                    <a:pt x="250278" y="719382"/>
                    <a:pt x="241641" y="680470"/>
                    <a:pt x="234837" y="650534"/>
                  </a:cubicBezTo>
                  <a:cubicBezTo>
                    <a:pt x="228033" y="620598"/>
                    <a:pt x="223535" y="569723"/>
                    <a:pt x="216353" y="572520"/>
                  </a:cubicBezTo>
                  <a:cubicBezTo>
                    <a:pt x="204976" y="600150"/>
                    <a:pt x="199327" y="632562"/>
                    <a:pt x="189367" y="667317"/>
                  </a:cubicBezTo>
                  <a:cubicBezTo>
                    <a:pt x="179408" y="702072"/>
                    <a:pt x="167519" y="740493"/>
                    <a:pt x="156596" y="781050"/>
                  </a:cubicBezTo>
                  <a:cubicBezTo>
                    <a:pt x="145673" y="821607"/>
                    <a:pt x="138945" y="855095"/>
                    <a:pt x="123826" y="910657"/>
                  </a:cubicBezTo>
                  <a:cubicBezTo>
                    <a:pt x="108707" y="966219"/>
                    <a:pt x="89693" y="1033992"/>
                    <a:pt x="65881" y="1114425"/>
                  </a:cubicBezTo>
                  <a:cubicBezTo>
                    <a:pt x="42069" y="1194858"/>
                    <a:pt x="19844" y="1269735"/>
                    <a:pt x="0" y="1337469"/>
                  </a:cubicBezTo>
                </a:path>
              </a:pathLst>
            </a:custGeom>
            <a:noFill/>
            <a:ln w="1905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1" name="Google Shape;271;p9"/>
            <p:cNvSpPr/>
            <p:nvPr/>
          </p:nvSpPr>
          <p:spPr>
            <a:xfrm>
              <a:off x="8810855" y="2552433"/>
              <a:ext cx="1519551" cy="1345022"/>
            </a:xfrm>
            <a:custGeom>
              <a:avLst/>
              <a:gdLst/>
              <a:ahLst/>
              <a:cxnLst/>
              <a:rect l="l" t="t" r="r" b="b"/>
              <a:pathLst>
                <a:path w="1472406" h="1327943" extrusionOk="0">
                  <a:moveTo>
                    <a:pt x="1472406" y="0"/>
                  </a:moveTo>
                  <a:cubicBezTo>
                    <a:pt x="1462087" y="34396"/>
                    <a:pt x="1451768" y="68792"/>
                    <a:pt x="1440656" y="101600"/>
                  </a:cubicBezTo>
                  <a:cubicBezTo>
                    <a:pt x="1429543" y="134408"/>
                    <a:pt x="1415785" y="169863"/>
                    <a:pt x="1405731" y="196850"/>
                  </a:cubicBezTo>
                  <a:cubicBezTo>
                    <a:pt x="1395677" y="223838"/>
                    <a:pt x="1393560" y="229658"/>
                    <a:pt x="1380331" y="263525"/>
                  </a:cubicBezTo>
                  <a:cubicBezTo>
                    <a:pt x="1367102" y="297392"/>
                    <a:pt x="1339056" y="370417"/>
                    <a:pt x="1326356" y="400050"/>
                  </a:cubicBezTo>
                  <a:cubicBezTo>
                    <a:pt x="1313656" y="429683"/>
                    <a:pt x="1310481" y="431800"/>
                    <a:pt x="1304131" y="441325"/>
                  </a:cubicBezTo>
                  <a:cubicBezTo>
                    <a:pt x="1297781" y="450850"/>
                    <a:pt x="1293547" y="458258"/>
                    <a:pt x="1288256" y="457200"/>
                  </a:cubicBezTo>
                  <a:cubicBezTo>
                    <a:pt x="1282965" y="456142"/>
                    <a:pt x="1276085" y="445558"/>
                    <a:pt x="1272381" y="434975"/>
                  </a:cubicBezTo>
                  <a:cubicBezTo>
                    <a:pt x="1268677" y="424392"/>
                    <a:pt x="1268148" y="407988"/>
                    <a:pt x="1266031" y="393700"/>
                  </a:cubicBezTo>
                  <a:cubicBezTo>
                    <a:pt x="1263914" y="379413"/>
                    <a:pt x="1261798" y="373592"/>
                    <a:pt x="1259681" y="349250"/>
                  </a:cubicBezTo>
                  <a:cubicBezTo>
                    <a:pt x="1257564" y="324908"/>
                    <a:pt x="1255448" y="268817"/>
                    <a:pt x="1253331" y="247650"/>
                  </a:cubicBezTo>
                  <a:cubicBezTo>
                    <a:pt x="1250685" y="233892"/>
                    <a:pt x="1246981" y="222250"/>
                    <a:pt x="1246981" y="222250"/>
                  </a:cubicBezTo>
                  <a:cubicBezTo>
                    <a:pt x="1244864" y="216958"/>
                    <a:pt x="1240631" y="215900"/>
                    <a:pt x="1240631" y="215900"/>
                  </a:cubicBezTo>
                  <a:cubicBezTo>
                    <a:pt x="1237985" y="214313"/>
                    <a:pt x="1231106" y="212725"/>
                    <a:pt x="1231106" y="212725"/>
                  </a:cubicBezTo>
                  <a:cubicBezTo>
                    <a:pt x="1227931" y="214312"/>
                    <a:pt x="1227931" y="209021"/>
                    <a:pt x="1221581" y="225425"/>
                  </a:cubicBezTo>
                  <a:cubicBezTo>
                    <a:pt x="1215231" y="241829"/>
                    <a:pt x="1203060" y="284163"/>
                    <a:pt x="1193006" y="311150"/>
                  </a:cubicBezTo>
                  <a:cubicBezTo>
                    <a:pt x="1182952" y="338138"/>
                    <a:pt x="1170781" y="363538"/>
                    <a:pt x="1161256" y="387350"/>
                  </a:cubicBezTo>
                  <a:cubicBezTo>
                    <a:pt x="1151731" y="411163"/>
                    <a:pt x="1151731" y="412750"/>
                    <a:pt x="1135856" y="454025"/>
                  </a:cubicBezTo>
                  <a:lnTo>
                    <a:pt x="1066006" y="635000"/>
                  </a:lnTo>
                  <a:cubicBezTo>
                    <a:pt x="1053306" y="668338"/>
                    <a:pt x="1063096" y="648891"/>
                    <a:pt x="1059656" y="654050"/>
                  </a:cubicBezTo>
                  <a:cubicBezTo>
                    <a:pt x="1056217" y="659209"/>
                    <a:pt x="1049602" y="669131"/>
                    <a:pt x="1045369" y="665956"/>
                  </a:cubicBezTo>
                  <a:cubicBezTo>
                    <a:pt x="1041136" y="662781"/>
                    <a:pt x="1037696" y="648626"/>
                    <a:pt x="1034256" y="635000"/>
                  </a:cubicBezTo>
                  <a:cubicBezTo>
                    <a:pt x="1030816" y="621374"/>
                    <a:pt x="1026848" y="600604"/>
                    <a:pt x="1024731" y="584200"/>
                  </a:cubicBezTo>
                  <a:cubicBezTo>
                    <a:pt x="1022614" y="567796"/>
                    <a:pt x="1023143" y="554037"/>
                    <a:pt x="1021556" y="536575"/>
                  </a:cubicBezTo>
                  <a:cubicBezTo>
                    <a:pt x="1019969" y="519113"/>
                    <a:pt x="1016264" y="495300"/>
                    <a:pt x="1015206" y="479425"/>
                  </a:cubicBezTo>
                  <a:cubicBezTo>
                    <a:pt x="1014148" y="463550"/>
                    <a:pt x="1016264" y="450850"/>
                    <a:pt x="1015206" y="441325"/>
                  </a:cubicBezTo>
                  <a:cubicBezTo>
                    <a:pt x="1014148" y="431800"/>
                    <a:pt x="1008856" y="422275"/>
                    <a:pt x="1008856" y="422275"/>
                  </a:cubicBezTo>
                  <a:cubicBezTo>
                    <a:pt x="1005681" y="418042"/>
                    <a:pt x="996156" y="415925"/>
                    <a:pt x="996156" y="415925"/>
                  </a:cubicBezTo>
                  <a:cubicBezTo>
                    <a:pt x="992981" y="415925"/>
                    <a:pt x="992981" y="417513"/>
                    <a:pt x="989806" y="422275"/>
                  </a:cubicBezTo>
                  <a:cubicBezTo>
                    <a:pt x="986631" y="427037"/>
                    <a:pt x="989806" y="413279"/>
                    <a:pt x="977106" y="444500"/>
                  </a:cubicBezTo>
                  <a:cubicBezTo>
                    <a:pt x="964406" y="475721"/>
                    <a:pt x="928423" y="569913"/>
                    <a:pt x="913606" y="609600"/>
                  </a:cubicBezTo>
                  <a:cubicBezTo>
                    <a:pt x="898789" y="649287"/>
                    <a:pt x="895614" y="661988"/>
                    <a:pt x="888206" y="682625"/>
                  </a:cubicBezTo>
                  <a:cubicBezTo>
                    <a:pt x="880798" y="703262"/>
                    <a:pt x="876564" y="713317"/>
                    <a:pt x="869156" y="733425"/>
                  </a:cubicBezTo>
                  <a:cubicBezTo>
                    <a:pt x="861748" y="753533"/>
                    <a:pt x="850635" y="783167"/>
                    <a:pt x="843756" y="803275"/>
                  </a:cubicBezTo>
                  <a:cubicBezTo>
                    <a:pt x="836877" y="823383"/>
                    <a:pt x="831585" y="842963"/>
                    <a:pt x="827881" y="854075"/>
                  </a:cubicBezTo>
                  <a:cubicBezTo>
                    <a:pt x="824177" y="865187"/>
                    <a:pt x="821531" y="869950"/>
                    <a:pt x="821531" y="869950"/>
                  </a:cubicBezTo>
                  <a:cubicBezTo>
                    <a:pt x="818885" y="873654"/>
                    <a:pt x="812006" y="876300"/>
                    <a:pt x="812006" y="876300"/>
                  </a:cubicBezTo>
                  <a:cubicBezTo>
                    <a:pt x="809360" y="877888"/>
                    <a:pt x="809360" y="881592"/>
                    <a:pt x="805656" y="879475"/>
                  </a:cubicBezTo>
                  <a:cubicBezTo>
                    <a:pt x="801952" y="877358"/>
                    <a:pt x="794014" y="874183"/>
                    <a:pt x="789781" y="863600"/>
                  </a:cubicBezTo>
                  <a:cubicBezTo>
                    <a:pt x="785548" y="853017"/>
                    <a:pt x="782373" y="833967"/>
                    <a:pt x="780256" y="815975"/>
                  </a:cubicBezTo>
                  <a:cubicBezTo>
                    <a:pt x="778139" y="797983"/>
                    <a:pt x="777610" y="770467"/>
                    <a:pt x="777081" y="755650"/>
                  </a:cubicBezTo>
                  <a:cubicBezTo>
                    <a:pt x="776552" y="740833"/>
                    <a:pt x="778139" y="744537"/>
                    <a:pt x="777081" y="727075"/>
                  </a:cubicBezTo>
                  <a:cubicBezTo>
                    <a:pt x="776023" y="709613"/>
                    <a:pt x="774435" y="668205"/>
                    <a:pt x="770731" y="650875"/>
                  </a:cubicBezTo>
                  <a:cubicBezTo>
                    <a:pt x="767027" y="633545"/>
                    <a:pt x="759618" y="625211"/>
                    <a:pt x="754856" y="623094"/>
                  </a:cubicBezTo>
                  <a:cubicBezTo>
                    <a:pt x="750094" y="620977"/>
                    <a:pt x="749564" y="619786"/>
                    <a:pt x="742156" y="638175"/>
                  </a:cubicBezTo>
                  <a:cubicBezTo>
                    <a:pt x="734748" y="656564"/>
                    <a:pt x="722577" y="700617"/>
                    <a:pt x="710406" y="733425"/>
                  </a:cubicBezTo>
                  <a:cubicBezTo>
                    <a:pt x="698235" y="766233"/>
                    <a:pt x="679714" y="808038"/>
                    <a:pt x="669131" y="835025"/>
                  </a:cubicBezTo>
                  <a:cubicBezTo>
                    <a:pt x="658548" y="862012"/>
                    <a:pt x="661326" y="857250"/>
                    <a:pt x="646906" y="895350"/>
                  </a:cubicBezTo>
                  <a:cubicBezTo>
                    <a:pt x="632486" y="933450"/>
                    <a:pt x="596900" y="1028171"/>
                    <a:pt x="582612" y="1063625"/>
                  </a:cubicBezTo>
                  <a:cubicBezTo>
                    <a:pt x="568325" y="1099079"/>
                    <a:pt x="568684" y="1100364"/>
                    <a:pt x="561181" y="1108075"/>
                  </a:cubicBezTo>
                  <a:cubicBezTo>
                    <a:pt x="553678" y="1115786"/>
                    <a:pt x="544474" y="1118130"/>
                    <a:pt x="537595" y="1109890"/>
                  </a:cubicBezTo>
                  <a:cubicBezTo>
                    <a:pt x="530716" y="1101650"/>
                    <a:pt x="526634" y="1081012"/>
                    <a:pt x="519906" y="1058636"/>
                  </a:cubicBezTo>
                  <a:cubicBezTo>
                    <a:pt x="513178" y="1036260"/>
                    <a:pt x="501687" y="992187"/>
                    <a:pt x="497227" y="975632"/>
                  </a:cubicBezTo>
                  <a:cubicBezTo>
                    <a:pt x="492767" y="959077"/>
                    <a:pt x="495413" y="967316"/>
                    <a:pt x="493145" y="959303"/>
                  </a:cubicBezTo>
                  <a:cubicBezTo>
                    <a:pt x="490877" y="951290"/>
                    <a:pt x="487778" y="930124"/>
                    <a:pt x="483620" y="927554"/>
                  </a:cubicBezTo>
                  <a:cubicBezTo>
                    <a:pt x="479462" y="924984"/>
                    <a:pt x="473264" y="935265"/>
                    <a:pt x="468199" y="943883"/>
                  </a:cubicBezTo>
                  <a:cubicBezTo>
                    <a:pt x="463134" y="952501"/>
                    <a:pt x="460639" y="964747"/>
                    <a:pt x="453231" y="979261"/>
                  </a:cubicBezTo>
                  <a:cubicBezTo>
                    <a:pt x="445823" y="993775"/>
                    <a:pt x="436147" y="1007836"/>
                    <a:pt x="423749" y="1030968"/>
                  </a:cubicBezTo>
                  <a:cubicBezTo>
                    <a:pt x="411352" y="1054100"/>
                    <a:pt x="389807" y="1098324"/>
                    <a:pt x="378846" y="1118054"/>
                  </a:cubicBezTo>
                  <a:cubicBezTo>
                    <a:pt x="367885" y="1137784"/>
                    <a:pt x="363651" y="1142017"/>
                    <a:pt x="357981" y="1149350"/>
                  </a:cubicBezTo>
                  <a:cubicBezTo>
                    <a:pt x="352311" y="1156683"/>
                    <a:pt x="350648" y="1166283"/>
                    <a:pt x="344827" y="1162050"/>
                  </a:cubicBezTo>
                  <a:cubicBezTo>
                    <a:pt x="339006" y="1157817"/>
                    <a:pt x="335151" y="1163430"/>
                    <a:pt x="323056" y="1123950"/>
                  </a:cubicBezTo>
                  <a:cubicBezTo>
                    <a:pt x="310961" y="1084470"/>
                    <a:pt x="282839" y="971720"/>
                    <a:pt x="272256" y="925172"/>
                  </a:cubicBezTo>
                  <a:cubicBezTo>
                    <a:pt x="261673" y="878624"/>
                    <a:pt x="264848" y="873106"/>
                    <a:pt x="259556" y="844663"/>
                  </a:cubicBezTo>
                  <a:cubicBezTo>
                    <a:pt x="254264" y="816220"/>
                    <a:pt x="247007" y="786473"/>
                    <a:pt x="240506" y="754515"/>
                  </a:cubicBezTo>
                  <a:cubicBezTo>
                    <a:pt x="234005" y="722557"/>
                    <a:pt x="225368" y="684042"/>
                    <a:pt x="220549" y="652916"/>
                  </a:cubicBezTo>
                  <a:cubicBezTo>
                    <a:pt x="215730" y="621790"/>
                    <a:pt x="218773" y="564961"/>
                    <a:pt x="211591" y="567758"/>
                  </a:cubicBezTo>
                  <a:cubicBezTo>
                    <a:pt x="197039" y="596976"/>
                    <a:pt x="192976" y="632959"/>
                    <a:pt x="182222" y="672079"/>
                  </a:cubicBezTo>
                  <a:cubicBezTo>
                    <a:pt x="171469" y="711200"/>
                    <a:pt x="157597" y="761130"/>
                    <a:pt x="147070" y="802481"/>
                  </a:cubicBezTo>
                  <a:cubicBezTo>
                    <a:pt x="136543" y="843832"/>
                    <a:pt x="133784" y="865811"/>
                    <a:pt x="119062" y="920183"/>
                  </a:cubicBezTo>
                  <a:cubicBezTo>
                    <a:pt x="104340" y="974555"/>
                    <a:pt x="82550" y="1048279"/>
                    <a:pt x="58738" y="1128712"/>
                  </a:cubicBezTo>
                  <a:cubicBezTo>
                    <a:pt x="34926" y="1209145"/>
                    <a:pt x="19844" y="1260209"/>
                    <a:pt x="0" y="1327943"/>
                  </a:cubicBezTo>
                </a:path>
              </a:pathLst>
            </a:custGeom>
            <a:noFill/>
            <a:ln w="1905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72" name="Google Shape;272;p9"/>
          <p:cNvSpPr/>
          <p:nvPr/>
        </p:nvSpPr>
        <p:spPr>
          <a:xfrm>
            <a:off x="7504352" y="2451600"/>
            <a:ext cx="3472090" cy="1697312"/>
          </a:xfrm>
          <a:custGeom>
            <a:avLst/>
            <a:gdLst/>
            <a:ahLst/>
            <a:cxnLst/>
            <a:rect l="l" t="t" r="r" b="b"/>
            <a:pathLst>
              <a:path w="6400165" h="3592195" extrusionOk="0">
                <a:moveTo>
                  <a:pt x="6399721" y="0"/>
                </a:moveTo>
                <a:lnTo>
                  <a:pt x="6198971" y="848648"/>
                </a:lnTo>
                <a:lnTo>
                  <a:pt x="6064484" y="1345807"/>
                </a:lnTo>
                <a:lnTo>
                  <a:pt x="5935444" y="1684324"/>
                </a:lnTo>
                <a:lnTo>
                  <a:pt x="5751039" y="2057047"/>
                </a:lnTo>
                <a:lnTo>
                  <a:pt x="5731980" y="2094119"/>
                </a:lnTo>
                <a:lnTo>
                  <a:pt x="5712718" y="2131181"/>
                </a:lnTo>
                <a:lnTo>
                  <a:pt x="5693220" y="2168207"/>
                </a:lnTo>
                <a:lnTo>
                  <a:pt x="5673451" y="2205172"/>
                </a:lnTo>
                <a:lnTo>
                  <a:pt x="5653379" y="2242051"/>
                </a:lnTo>
                <a:lnTo>
                  <a:pt x="5632969" y="2278818"/>
                </a:lnTo>
                <a:lnTo>
                  <a:pt x="5612189" y="2315450"/>
                </a:lnTo>
                <a:lnTo>
                  <a:pt x="5591005" y="2351920"/>
                </a:lnTo>
                <a:lnTo>
                  <a:pt x="5569382" y="2388204"/>
                </a:lnTo>
                <a:lnTo>
                  <a:pt x="5547288" y="2424277"/>
                </a:lnTo>
                <a:lnTo>
                  <a:pt x="5524689" y="2460113"/>
                </a:lnTo>
                <a:lnTo>
                  <a:pt x="5501551" y="2495688"/>
                </a:lnTo>
                <a:lnTo>
                  <a:pt x="5477841" y="2530976"/>
                </a:lnTo>
                <a:lnTo>
                  <a:pt x="5453525" y="2565953"/>
                </a:lnTo>
                <a:lnTo>
                  <a:pt x="5428569" y="2600592"/>
                </a:lnTo>
                <a:lnTo>
                  <a:pt x="5402941" y="2634870"/>
                </a:lnTo>
                <a:lnTo>
                  <a:pt x="5376606" y="2668761"/>
                </a:lnTo>
                <a:lnTo>
                  <a:pt x="5349530" y="2702240"/>
                </a:lnTo>
                <a:lnTo>
                  <a:pt x="5321682" y="2735282"/>
                </a:lnTo>
                <a:lnTo>
                  <a:pt x="5293025" y="2767862"/>
                </a:lnTo>
                <a:lnTo>
                  <a:pt x="5263528" y="2799954"/>
                </a:lnTo>
                <a:lnTo>
                  <a:pt x="5233157" y="2831535"/>
                </a:lnTo>
                <a:lnTo>
                  <a:pt x="5201877" y="2862578"/>
                </a:lnTo>
                <a:lnTo>
                  <a:pt x="5169656" y="2893058"/>
                </a:lnTo>
                <a:lnTo>
                  <a:pt x="5136459" y="2922951"/>
                </a:lnTo>
                <a:lnTo>
                  <a:pt x="5102254" y="2952232"/>
                </a:lnTo>
                <a:lnTo>
                  <a:pt x="5067007" y="2980875"/>
                </a:lnTo>
                <a:lnTo>
                  <a:pt x="5030683" y="3008855"/>
                </a:lnTo>
                <a:lnTo>
                  <a:pt x="4993250" y="3036147"/>
                </a:lnTo>
                <a:lnTo>
                  <a:pt x="4954674" y="3062727"/>
                </a:lnTo>
                <a:lnTo>
                  <a:pt x="4914922" y="3088568"/>
                </a:lnTo>
                <a:lnTo>
                  <a:pt x="4873959" y="3113647"/>
                </a:lnTo>
                <a:lnTo>
                  <a:pt x="4831752" y="3137937"/>
                </a:lnTo>
                <a:lnTo>
                  <a:pt x="4788268" y="3161414"/>
                </a:lnTo>
                <a:lnTo>
                  <a:pt x="4743473" y="3184053"/>
                </a:lnTo>
                <a:lnTo>
                  <a:pt x="4697334" y="3205829"/>
                </a:lnTo>
                <a:lnTo>
                  <a:pt x="4649816" y="3226716"/>
                </a:lnTo>
                <a:lnTo>
                  <a:pt x="4600887" y="3246690"/>
                </a:lnTo>
                <a:lnTo>
                  <a:pt x="4550512" y="3265726"/>
                </a:lnTo>
                <a:lnTo>
                  <a:pt x="4498658" y="3283797"/>
                </a:lnTo>
                <a:lnTo>
                  <a:pt x="4445293" y="3300880"/>
                </a:lnTo>
                <a:lnTo>
                  <a:pt x="4390381" y="3316950"/>
                </a:lnTo>
                <a:lnTo>
                  <a:pt x="4333889" y="3331980"/>
                </a:lnTo>
                <a:lnTo>
                  <a:pt x="4275785" y="3345947"/>
                </a:lnTo>
                <a:lnTo>
                  <a:pt x="4216033" y="3358824"/>
                </a:lnTo>
                <a:lnTo>
                  <a:pt x="4154602" y="3370588"/>
                </a:lnTo>
                <a:lnTo>
                  <a:pt x="4091456" y="3381212"/>
                </a:lnTo>
                <a:lnTo>
                  <a:pt x="4026563" y="3390672"/>
                </a:lnTo>
                <a:lnTo>
                  <a:pt x="3959889" y="3398943"/>
                </a:lnTo>
                <a:lnTo>
                  <a:pt x="2875518" y="3481950"/>
                </a:lnTo>
                <a:lnTo>
                  <a:pt x="1566043" y="3542432"/>
                </a:lnTo>
                <a:lnTo>
                  <a:pt x="463519" y="3579428"/>
                </a:lnTo>
                <a:lnTo>
                  <a:pt x="0" y="3591974"/>
                </a:lnTo>
              </a:path>
            </a:pathLst>
          </a:custGeom>
          <a:noFill/>
          <a:ln w="127000"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grpSp>
        <p:nvGrpSpPr>
          <p:cNvPr id="273" name="Google Shape;273;p9"/>
          <p:cNvGrpSpPr/>
          <p:nvPr/>
        </p:nvGrpSpPr>
        <p:grpSpPr>
          <a:xfrm>
            <a:off x="8604038" y="2630077"/>
            <a:ext cx="154588" cy="756207"/>
            <a:chOff x="8244530" y="2840535"/>
            <a:chExt cx="182793" cy="977517"/>
          </a:xfrm>
        </p:grpSpPr>
        <p:sp>
          <p:nvSpPr>
            <p:cNvPr id="274" name="Google Shape;274;p9"/>
            <p:cNvSpPr/>
            <p:nvPr/>
          </p:nvSpPr>
          <p:spPr>
            <a:xfrm rot="237305">
              <a:off x="8277204" y="2843452"/>
              <a:ext cx="117444" cy="951495"/>
            </a:xfrm>
            <a:custGeom>
              <a:avLst/>
              <a:gdLst/>
              <a:ahLst/>
              <a:cxnLst/>
              <a:rect l="l" t="t" r="r" b="b"/>
              <a:pathLst>
                <a:path w="193675" h="1569085" extrusionOk="0">
                  <a:moveTo>
                    <a:pt x="193638" y="0"/>
                  </a:moveTo>
                  <a:lnTo>
                    <a:pt x="0" y="1568643"/>
                  </a:lnTo>
                  <a:lnTo>
                    <a:pt x="42528" y="1384311"/>
                  </a:lnTo>
                  <a:lnTo>
                    <a:pt x="76875" y="1159467"/>
                  </a:lnTo>
                  <a:lnTo>
                    <a:pt x="121194" y="747050"/>
                  </a:lnTo>
                  <a:lnTo>
                    <a:pt x="193638" y="0"/>
                  </a:lnTo>
                  <a:close/>
                </a:path>
              </a:pathLst>
            </a:custGeom>
            <a:solidFill>
              <a:srgbClr val="000000"/>
            </a:solidFill>
            <a:ln w="9525"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75" name="Google Shape;275;p9"/>
            <p:cNvSpPr/>
            <p:nvPr/>
          </p:nvSpPr>
          <p:spPr>
            <a:xfrm>
              <a:off x="8417271" y="2858541"/>
              <a:ext cx="4620" cy="46978"/>
            </a:xfrm>
            <a:custGeom>
              <a:avLst/>
              <a:gdLst/>
              <a:ahLst/>
              <a:cxnLst/>
              <a:rect l="l" t="t" r="r" b="b"/>
              <a:pathLst>
                <a:path w="7619" h="77470" extrusionOk="0">
                  <a:moveTo>
                    <a:pt x="7528" y="0"/>
                  </a:moveTo>
                  <a:lnTo>
                    <a:pt x="5885" y="17041"/>
                  </a:lnTo>
                  <a:lnTo>
                    <a:pt x="4553" y="30747"/>
                  </a:lnTo>
                  <a:lnTo>
                    <a:pt x="2826" y="48341"/>
                  </a:lnTo>
                  <a:lnTo>
                    <a:pt x="0" y="77044"/>
                  </a:lnTo>
                </a:path>
              </a:pathLst>
            </a:custGeom>
            <a:noFill/>
            <a:ln w="127000"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76" name="Google Shape;276;p9"/>
            <p:cNvSpPr/>
            <p:nvPr/>
          </p:nvSpPr>
          <p:spPr>
            <a:xfrm rot="238142">
              <a:off x="8295558" y="2971272"/>
              <a:ext cx="90874" cy="757038"/>
            </a:xfrm>
            <a:custGeom>
              <a:avLst/>
              <a:gdLst/>
              <a:ahLst/>
              <a:cxnLst/>
              <a:rect l="l" t="t" r="r" b="b"/>
              <a:pathLst>
                <a:path w="149859" h="1248410" extrusionOk="0">
                  <a:moveTo>
                    <a:pt x="149314" y="0"/>
                  </a:moveTo>
                  <a:lnTo>
                    <a:pt x="145350" y="39049"/>
                  </a:lnTo>
                  <a:lnTo>
                    <a:pt x="141078" y="80836"/>
                  </a:lnTo>
                  <a:lnTo>
                    <a:pt x="136515" y="125121"/>
                  </a:lnTo>
                  <a:lnTo>
                    <a:pt x="131680" y="171666"/>
                  </a:lnTo>
                  <a:lnTo>
                    <a:pt x="126591" y="220233"/>
                  </a:lnTo>
                  <a:lnTo>
                    <a:pt x="121268" y="270582"/>
                  </a:lnTo>
                  <a:lnTo>
                    <a:pt x="115728" y="322476"/>
                  </a:lnTo>
                  <a:lnTo>
                    <a:pt x="109990" y="375674"/>
                  </a:lnTo>
                  <a:lnTo>
                    <a:pt x="104072" y="429938"/>
                  </a:lnTo>
                  <a:lnTo>
                    <a:pt x="97993" y="485030"/>
                  </a:lnTo>
                  <a:lnTo>
                    <a:pt x="91772" y="540711"/>
                  </a:lnTo>
                  <a:lnTo>
                    <a:pt x="85426" y="596742"/>
                  </a:lnTo>
                  <a:lnTo>
                    <a:pt x="78974" y="652884"/>
                  </a:lnTo>
                  <a:lnTo>
                    <a:pt x="72434" y="708899"/>
                  </a:lnTo>
                  <a:lnTo>
                    <a:pt x="65826" y="764548"/>
                  </a:lnTo>
                  <a:lnTo>
                    <a:pt x="59166" y="819592"/>
                  </a:lnTo>
                  <a:lnTo>
                    <a:pt x="52475" y="873793"/>
                  </a:lnTo>
                  <a:lnTo>
                    <a:pt x="45770" y="926911"/>
                  </a:lnTo>
                  <a:lnTo>
                    <a:pt x="39070" y="978708"/>
                  </a:lnTo>
                  <a:lnTo>
                    <a:pt x="32393" y="1028946"/>
                  </a:lnTo>
                  <a:lnTo>
                    <a:pt x="25757" y="1077385"/>
                  </a:lnTo>
                  <a:lnTo>
                    <a:pt x="19181" y="1123786"/>
                  </a:lnTo>
                  <a:lnTo>
                    <a:pt x="12684" y="1167912"/>
                  </a:lnTo>
                  <a:lnTo>
                    <a:pt x="6284" y="1209523"/>
                  </a:lnTo>
                  <a:lnTo>
                    <a:pt x="0" y="1248380"/>
                  </a:lnTo>
                </a:path>
              </a:pathLst>
            </a:custGeom>
            <a:noFill/>
            <a:ln w="127000" cap="flat" cmpd="sng">
              <a:solidFill>
                <a:srgbClr val="C6A557"/>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77" name="Google Shape;277;p9"/>
            <p:cNvSpPr/>
            <p:nvPr/>
          </p:nvSpPr>
          <p:spPr>
            <a:xfrm>
              <a:off x="8249052" y="3771843"/>
              <a:ext cx="9627" cy="46209"/>
            </a:xfrm>
            <a:custGeom>
              <a:avLst/>
              <a:gdLst/>
              <a:ahLst/>
              <a:cxnLst/>
              <a:rect l="l" t="t" r="r" b="b"/>
              <a:pathLst>
                <a:path w="15875" h="76200" extrusionOk="0">
                  <a:moveTo>
                    <a:pt x="15863" y="0"/>
                  </a:moveTo>
                  <a:lnTo>
                    <a:pt x="11765" y="21557"/>
                  </a:lnTo>
                  <a:lnTo>
                    <a:pt x="7751" y="41417"/>
                  </a:lnTo>
                  <a:lnTo>
                    <a:pt x="3827" y="59502"/>
                  </a:lnTo>
                  <a:lnTo>
                    <a:pt x="0" y="75735"/>
                  </a:lnTo>
                </a:path>
              </a:pathLst>
            </a:custGeom>
            <a:noFill/>
            <a:ln w="127000"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grpSp>
      <p:sp>
        <p:nvSpPr>
          <p:cNvPr id="278" name="Google Shape;278;p9"/>
          <p:cNvSpPr/>
          <p:nvPr/>
        </p:nvSpPr>
        <p:spPr>
          <a:xfrm>
            <a:off x="7504350" y="3439633"/>
            <a:ext cx="1096694" cy="710041"/>
          </a:xfrm>
          <a:custGeom>
            <a:avLst/>
            <a:gdLst/>
            <a:ahLst/>
            <a:cxnLst/>
            <a:rect l="l" t="t" r="r" b="b"/>
            <a:pathLst>
              <a:path w="2478405" h="1670684" extrusionOk="0">
                <a:moveTo>
                  <a:pt x="2478385" y="0"/>
                </a:moveTo>
                <a:lnTo>
                  <a:pt x="2271039" y="969694"/>
                </a:lnTo>
                <a:lnTo>
                  <a:pt x="1943758" y="1466938"/>
                </a:lnTo>
                <a:lnTo>
                  <a:pt x="1264195" y="1648341"/>
                </a:lnTo>
                <a:lnTo>
                  <a:pt x="0" y="1670514"/>
                </a:lnTo>
              </a:path>
            </a:pathLst>
          </a:custGeom>
          <a:noFill/>
          <a:ln w="127000"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79" name="Google Shape;279;p9"/>
          <p:cNvSpPr/>
          <p:nvPr/>
        </p:nvSpPr>
        <p:spPr>
          <a:xfrm>
            <a:off x="10188921" y="2436365"/>
            <a:ext cx="670076" cy="787311"/>
          </a:xfrm>
          <a:custGeom>
            <a:avLst/>
            <a:gdLst/>
            <a:ahLst/>
            <a:cxnLst/>
            <a:rect l="l" t="t" r="r" b="b"/>
            <a:pathLst>
              <a:path w="1307465" h="1675129" extrusionOk="0">
                <a:moveTo>
                  <a:pt x="1306860" y="0"/>
                </a:moveTo>
                <a:lnTo>
                  <a:pt x="1244369" y="207870"/>
                </a:lnTo>
                <a:lnTo>
                  <a:pt x="1204846" y="333813"/>
                </a:lnTo>
                <a:lnTo>
                  <a:pt x="1171471" y="428816"/>
                </a:lnTo>
                <a:lnTo>
                  <a:pt x="1127421" y="543868"/>
                </a:lnTo>
                <a:lnTo>
                  <a:pt x="1113673" y="580085"/>
                </a:lnTo>
                <a:lnTo>
                  <a:pt x="1099943" y="617045"/>
                </a:lnTo>
                <a:lnTo>
                  <a:pt x="1086250" y="653772"/>
                </a:lnTo>
                <a:lnTo>
                  <a:pt x="1059042" y="722627"/>
                </a:lnTo>
                <a:lnTo>
                  <a:pt x="1032193" y="778842"/>
                </a:lnTo>
                <a:lnTo>
                  <a:pt x="1005846" y="814612"/>
                </a:lnTo>
                <a:lnTo>
                  <a:pt x="992905" y="822391"/>
                </a:lnTo>
                <a:lnTo>
                  <a:pt x="980143" y="822130"/>
                </a:lnTo>
                <a:lnTo>
                  <a:pt x="943111" y="763359"/>
                </a:lnTo>
                <a:lnTo>
                  <a:pt x="931245" y="721185"/>
                </a:lnTo>
                <a:lnTo>
                  <a:pt x="919647" y="666094"/>
                </a:lnTo>
                <a:lnTo>
                  <a:pt x="907814" y="600429"/>
                </a:lnTo>
                <a:lnTo>
                  <a:pt x="898122" y="544852"/>
                </a:lnTo>
                <a:lnTo>
                  <a:pt x="889991" y="499350"/>
                </a:lnTo>
                <a:lnTo>
                  <a:pt x="882844" y="463911"/>
                </a:lnTo>
                <a:lnTo>
                  <a:pt x="876099" y="438520"/>
                </a:lnTo>
                <a:lnTo>
                  <a:pt x="869179" y="423164"/>
                </a:lnTo>
                <a:lnTo>
                  <a:pt x="861503" y="417830"/>
                </a:lnTo>
                <a:lnTo>
                  <a:pt x="852493" y="422504"/>
                </a:lnTo>
                <a:lnTo>
                  <a:pt x="828152" y="461825"/>
                </a:lnTo>
                <a:lnTo>
                  <a:pt x="811662" y="496444"/>
                </a:lnTo>
                <a:lnTo>
                  <a:pt x="791521" y="541019"/>
                </a:lnTo>
                <a:lnTo>
                  <a:pt x="767149" y="595535"/>
                </a:lnTo>
                <a:lnTo>
                  <a:pt x="737967" y="659979"/>
                </a:lnTo>
                <a:lnTo>
                  <a:pt x="710415" y="720986"/>
                </a:lnTo>
                <a:lnTo>
                  <a:pt x="683454" y="782215"/>
                </a:lnTo>
                <a:lnTo>
                  <a:pt x="657207" y="843176"/>
                </a:lnTo>
                <a:lnTo>
                  <a:pt x="631796" y="903375"/>
                </a:lnTo>
                <a:lnTo>
                  <a:pt x="607345" y="962321"/>
                </a:lnTo>
                <a:lnTo>
                  <a:pt x="583976" y="1019520"/>
                </a:lnTo>
                <a:lnTo>
                  <a:pt x="561813" y="1074482"/>
                </a:lnTo>
                <a:lnTo>
                  <a:pt x="540979" y="1126713"/>
                </a:lnTo>
                <a:lnTo>
                  <a:pt x="521596" y="1175721"/>
                </a:lnTo>
                <a:lnTo>
                  <a:pt x="503788" y="1221013"/>
                </a:lnTo>
                <a:lnTo>
                  <a:pt x="487677" y="1262099"/>
                </a:lnTo>
                <a:lnTo>
                  <a:pt x="473386" y="1298484"/>
                </a:lnTo>
                <a:lnTo>
                  <a:pt x="461039" y="1329678"/>
                </a:lnTo>
                <a:lnTo>
                  <a:pt x="450758" y="1355187"/>
                </a:lnTo>
                <a:lnTo>
                  <a:pt x="442666" y="1374519"/>
                </a:lnTo>
                <a:lnTo>
                  <a:pt x="436887" y="1387182"/>
                </a:lnTo>
                <a:lnTo>
                  <a:pt x="429477" y="1404262"/>
                </a:lnTo>
                <a:lnTo>
                  <a:pt x="410441" y="1451975"/>
                </a:lnTo>
                <a:lnTo>
                  <a:pt x="386335" y="1497924"/>
                </a:lnTo>
                <a:lnTo>
                  <a:pt x="357821" y="1518309"/>
                </a:lnTo>
                <a:lnTo>
                  <a:pt x="342118" y="1511477"/>
                </a:lnTo>
                <a:lnTo>
                  <a:pt x="325562" y="1489329"/>
                </a:lnTo>
                <a:lnTo>
                  <a:pt x="308235" y="1448889"/>
                </a:lnTo>
                <a:lnTo>
                  <a:pt x="290221" y="1387182"/>
                </a:lnTo>
                <a:lnTo>
                  <a:pt x="273577" y="1320201"/>
                </a:lnTo>
                <a:lnTo>
                  <a:pt x="259799" y="1265863"/>
                </a:lnTo>
                <a:lnTo>
                  <a:pt x="248114" y="1224088"/>
                </a:lnTo>
                <a:lnTo>
                  <a:pt x="237751" y="1194792"/>
                </a:lnTo>
                <a:lnTo>
                  <a:pt x="227940" y="1177892"/>
                </a:lnTo>
                <a:lnTo>
                  <a:pt x="217907" y="1173306"/>
                </a:lnTo>
                <a:lnTo>
                  <a:pt x="206883" y="1180951"/>
                </a:lnTo>
                <a:lnTo>
                  <a:pt x="178774" y="1232604"/>
                </a:lnTo>
                <a:lnTo>
                  <a:pt x="160146" y="1276446"/>
                </a:lnTo>
                <a:lnTo>
                  <a:pt x="137440" y="1332189"/>
                </a:lnTo>
                <a:lnTo>
                  <a:pt x="77295" y="1481080"/>
                </a:lnTo>
                <a:lnTo>
                  <a:pt x="34347" y="1588184"/>
                </a:lnTo>
                <a:lnTo>
                  <a:pt x="8585" y="1652893"/>
                </a:lnTo>
                <a:lnTo>
                  <a:pt x="0" y="1674598"/>
                </a:lnTo>
              </a:path>
            </a:pathLst>
          </a:custGeom>
          <a:noFill/>
          <a:ln w="19050" cap="flat" cmpd="sng">
            <a:solidFill>
              <a:srgbClr val="2F549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80" name="Google Shape;280;p9"/>
          <p:cNvSpPr/>
          <p:nvPr/>
        </p:nvSpPr>
        <p:spPr>
          <a:xfrm>
            <a:off x="10165691" y="2376263"/>
            <a:ext cx="118200" cy="643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81" name="Google Shape;281;p9"/>
          <p:cNvSpPr/>
          <p:nvPr/>
        </p:nvSpPr>
        <p:spPr>
          <a:xfrm rot="-200453">
            <a:off x="9768854" y="2762648"/>
            <a:ext cx="118401" cy="56121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82" name="Google Shape;282;p9"/>
          <p:cNvSpPr/>
          <p:nvPr/>
        </p:nvSpPr>
        <p:spPr>
          <a:xfrm rot="-205432">
            <a:off x="9443800" y="2983097"/>
            <a:ext cx="140651" cy="51529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83" name="Google Shape;283;p9"/>
          <p:cNvSpPr/>
          <p:nvPr/>
        </p:nvSpPr>
        <p:spPr>
          <a:xfrm>
            <a:off x="10023591" y="2273487"/>
            <a:ext cx="294465" cy="1360712"/>
          </a:xfrm>
          <a:custGeom>
            <a:avLst/>
            <a:gdLst/>
            <a:ahLst/>
            <a:cxnLst/>
            <a:rect l="l" t="t" r="r" b="b"/>
            <a:pathLst>
              <a:path w="436244" h="2451734" extrusionOk="0">
                <a:moveTo>
                  <a:pt x="435683" y="0"/>
                </a:moveTo>
                <a:lnTo>
                  <a:pt x="341740" y="1123861"/>
                </a:lnTo>
                <a:lnTo>
                  <a:pt x="265042" y="1753805"/>
                </a:lnTo>
                <a:lnTo>
                  <a:pt x="164744" y="2119623"/>
                </a:lnTo>
                <a:lnTo>
                  <a:pt x="0" y="2451108"/>
                </a:lnTo>
              </a:path>
            </a:pathLst>
          </a:custGeom>
          <a:noFill/>
          <a:ln w="5807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lt1"/>
              </a:solidFill>
              <a:latin typeface="Arial"/>
              <a:ea typeface="Arial"/>
              <a:cs typeface="Arial"/>
              <a:sym typeface="Arial"/>
            </a:endParaRPr>
          </a:p>
        </p:txBody>
      </p:sp>
      <p:sp>
        <p:nvSpPr>
          <p:cNvPr id="284" name="Google Shape;284;p9"/>
          <p:cNvSpPr/>
          <p:nvPr/>
        </p:nvSpPr>
        <p:spPr>
          <a:xfrm>
            <a:off x="9731077" y="2541707"/>
            <a:ext cx="172316" cy="1213608"/>
          </a:xfrm>
          <a:custGeom>
            <a:avLst/>
            <a:gdLst/>
            <a:ahLst/>
            <a:cxnLst/>
            <a:rect l="l" t="t" r="r" b="b"/>
            <a:pathLst>
              <a:path w="436244" h="2451734" extrusionOk="0">
                <a:moveTo>
                  <a:pt x="435683" y="0"/>
                </a:moveTo>
                <a:lnTo>
                  <a:pt x="341740" y="1123861"/>
                </a:lnTo>
                <a:lnTo>
                  <a:pt x="265042" y="1753805"/>
                </a:lnTo>
                <a:lnTo>
                  <a:pt x="164744" y="2119623"/>
                </a:lnTo>
                <a:lnTo>
                  <a:pt x="0" y="2451108"/>
                </a:lnTo>
              </a:path>
            </a:pathLst>
          </a:custGeom>
          <a:noFill/>
          <a:ln w="5807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lt1"/>
              </a:solidFill>
              <a:latin typeface="Arial"/>
              <a:ea typeface="Arial"/>
              <a:cs typeface="Arial"/>
              <a:sym typeface="Arial"/>
            </a:endParaRPr>
          </a:p>
        </p:txBody>
      </p:sp>
      <p:sp>
        <p:nvSpPr>
          <p:cNvPr id="285" name="Google Shape;285;p9"/>
          <p:cNvSpPr/>
          <p:nvPr/>
        </p:nvSpPr>
        <p:spPr>
          <a:xfrm>
            <a:off x="9388234" y="2713094"/>
            <a:ext cx="213760" cy="1152315"/>
          </a:xfrm>
          <a:custGeom>
            <a:avLst/>
            <a:gdLst/>
            <a:ahLst/>
            <a:cxnLst/>
            <a:rect l="l" t="t" r="r" b="b"/>
            <a:pathLst>
              <a:path w="436244" h="2451734" extrusionOk="0">
                <a:moveTo>
                  <a:pt x="435683" y="0"/>
                </a:moveTo>
                <a:lnTo>
                  <a:pt x="341740" y="1123861"/>
                </a:lnTo>
                <a:lnTo>
                  <a:pt x="265042" y="1753805"/>
                </a:lnTo>
                <a:lnTo>
                  <a:pt x="164744" y="2119623"/>
                </a:lnTo>
                <a:lnTo>
                  <a:pt x="0" y="2451108"/>
                </a:lnTo>
              </a:path>
            </a:pathLst>
          </a:custGeom>
          <a:noFill/>
          <a:ln w="5807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lt1"/>
              </a:solidFill>
              <a:latin typeface="Arial"/>
              <a:ea typeface="Arial"/>
              <a:cs typeface="Arial"/>
              <a:sym typeface="Arial"/>
            </a:endParaRPr>
          </a:p>
        </p:txBody>
      </p:sp>
      <p:sp>
        <p:nvSpPr>
          <p:cNvPr id="286" name="Google Shape;286;p9"/>
          <p:cNvSpPr/>
          <p:nvPr/>
        </p:nvSpPr>
        <p:spPr>
          <a:xfrm>
            <a:off x="1066432" y="2371950"/>
            <a:ext cx="2735033" cy="274850"/>
          </a:xfrm>
          <a:custGeom>
            <a:avLst/>
            <a:gdLst/>
            <a:ahLst/>
            <a:cxnLst/>
            <a:rect l="l" t="t" r="r" b="b"/>
            <a:pathLst>
              <a:path w="4770755" h="479425" extrusionOk="0">
                <a:moveTo>
                  <a:pt x="0" y="105932"/>
                </a:moveTo>
                <a:lnTo>
                  <a:pt x="319786" y="235928"/>
                </a:lnTo>
                <a:lnTo>
                  <a:pt x="497069" y="306121"/>
                </a:lnTo>
                <a:lnTo>
                  <a:pt x="595470" y="340686"/>
                </a:lnTo>
                <a:lnTo>
                  <a:pt x="678607" y="363798"/>
                </a:lnTo>
                <a:lnTo>
                  <a:pt x="727755" y="375665"/>
                </a:lnTo>
                <a:lnTo>
                  <a:pt x="776584" y="385369"/>
                </a:lnTo>
                <a:lnTo>
                  <a:pt x="825110" y="392998"/>
                </a:lnTo>
                <a:lnTo>
                  <a:pt x="873345" y="398640"/>
                </a:lnTo>
                <a:lnTo>
                  <a:pt x="921304" y="402383"/>
                </a:lnTo>
                <a:lnTo>
                  <a:pt x="969001" y="404314"/>
                </a:lnTo>
                <a:lnTo>
                  <a:pt x="1016450" y="404522"/>
                </a:lnTo>
                <a:lnTo>
                  <a:pt x="1063665" y="403094"/>
                </a:lnTo>
                <a:lnTo>
                  <a:pt x="1110661" y="400118"/>
                </a:lnTo>
                <a:lnTo>
                  <a:pt x="1157451" y="395682"/>
                </a:lnTo>
                <a:lnTo>
                  <a:pt x="1204049" y="389874"/>
                </a:lnTo>
                <a:lnTo>
                  <a:pt x="1250470" y="382782"/>
                </a:lnTo>
                <a:lnTo>
                  <a:pt x="1296727" y="374493"/>
                </a:lnTo>
                <a:lnTo>
                  <a:pt x="1342835" y="365095"/>
                </a:lnTo>
                <a:lnTo>
                  <a:pt x="1388808" y="354676"/>
                </a:lnTo>
                <a:lnTo>
                  <a:pt x="1434660" y="343324"/>
                </a:lnTo>
                <a:lnTo>
                  <a:pt x="1480404" y="331127"/>
                </a:lnTo>
                <a:lnTo>
                  <a:pt x="1526056" y="318172"/>
                </a:lnTo>
                <a:lnTo>
                  <a:pt x="1571628" y="304548"/>
                </a:lnTo>
                <a:lnTo>
                  <a:pt x="1617136" y="290342"/>
                </a:lnTo>
                <a:lnTo>
                  <a:pt x="1662593" y="275643"/>
                </a:lnTo>
                <a:lnTo>
                  <a:pt x="1708013" y="260537"/>
                </a:lnTo>
                <a:lnTo>
                  <a:pt x="1753411" y="245112"/>
                </a:lnTo>
                <a:lnTo>
                  <a:pt x="1798800" y="229458"/>
                </a:lnTo>
                <a:lnTo>
                  <a:pt x="1844195" y="213661"/>
                </a:lnTo>
                <a:lnTo>
                  <a:pt x="1889609" y="197809"/>
                </a:lnTo>
                <a:lnTo>
                  <a:pt x="1935057" y="181990"/>
                </a:lnTo>
                <a:lnTo>
                  <a:pt x="1980553" y="166292"/>
                </a:lnTo>
                <a:lnTo>
                  <a:pt x="2026111" y="150803"/>
                </a:lnTo>
                <a:lnTo>
                  <a:pt x="2071745" y="135610"/>
                </a:lnTo>
                <a:lnTo>
                  <a:pt x="2117468" y="120802"/>
                </a:lnTo>
                <a:lnTo>
                  <a:pt x="2163296" y="106465"/>
                </a:lnTo>
                <a:lnTo>
                  <a:pt x="2209242" y="92689"/>
                </a:lnTo>
                <a:lnTo>
                  <a:pt x="2255321" y="79561"/>
                </a:lnTo>
                <a:lnTo>
                  <a:pt x="2301545" y="67169"/>
                </a:lnTo>
                <a:lnTo>
                  <a:pt x="2347930" y="55600"/>
                </a:lnTo>
                <a:lnTo>
                  <a:pt x="2394490" y="44942"/>
                </a:lnTo>
                <a:lnTo>
                  <a:pt x="2441238" y="35284"/>
                </a:lnTo>
                <a:lnTo>
                  <a:pt x="2488189" y="26713"/>
                </a:lnTo>
                <a:lnTo>
                  <a:pt x="2535357" y="19317"/>
                </a:lnTo>
                <a:lnTo>
                  <a:pt x="2585776" y="12785"/>
                </a:lnTo>
                <a:lnTo>
                  <a:pt x="2636083" y="7637"/>
                </a:lnTo>
                <a:lnTo>
                  <a:pt x="2686276" y="3828"/>
                </a:lnTo>
                <a:lnTo>
                  <a:pt x="2736357" y="1314"/>
                </a:lnTo>
                <a:lnTo>
                  <a:pt x="2786327" y="52"/>
                </a:lnTo>
                <a:lnTo>
                  <a:pt x="2836185" y="0"/>
                </a:lnTo>
                <a:lnTo>
                  <a:pt x="2885934" y="1112"/>
                </a:lnTo>
                <a:lnTo>
                  <a:pt x="2935574" y="3345"/>
                </a:lnTo>
                <a:lnTo>
                  <a:pt x="2985105" y="6657"/>
                </a:lnTo>
                <a:lnTo>
                  <a:pt x="3034528" y="11003"/>
                </a:lnTo>
                <a:lnTo>
                  <a:pt x="3083843" y="16340"/>
                </a:lnTo>
                <a:lnTo>
                  <a:pt x="3133052" y="22625"/>
                </a:lnTo>
                <a:lnTo>
                  <a:pt x="3182156" y="29813"/>
                </a:lnTo>
                <a:lnTo>
                  <a:pt x="3231154" y="37862"/>
                </a:lnTo>
                <a:lnTo>
                  <a:pt x="3280048" y="46728"/>
                </a:lnTo>
                <a:lnTo>
                  <a:pt x="3328838" y="56367"/>
                </a:lnTo>
                <a:lnTo>
                  <a:pt x="3377525" y="66735"/>
                </a:lnTo>
                <a:lnTo>
                  <a:pt x="3426110" y="77790"/>
                </a:lnTo>
                <a:lnTo>
                  <a:pt x="3474593" y="89487"/>
                </a:lnTo>
                <a:lnTo>
                  <a:pt x="3522975" y="101784"/>
                </a:lnTo>
                <a:lnTo>
                  <a:pt x="3571257" y="114636"/>
                </a:lnTo>
                <a:lnTo>
                  <a:pt x="3619440" y="128001"/>
                </a:lnTo>
                <a:lnTo>
                  <a:pt x="3667524" y="141833"/>
                </a:lnTo>
                <a:lnTo>
                  <a:pt x="3715509" y="156091"/>
                </a:lnTo>
                <a:lnTo>
                  <a:pt x="3763398" y="170730"/>
                </a:lnTo>
                <a:lnTo>
                  <a:pt x="3811189" y="185708"/>
                </a:lnTo>
                <a:lnTo>
                  <a:pt x="3858885" y="200979"/>
                </a:lnTo>
                <a:lnTo>
                  <a:pt x="3906485" y="216502"/>
                </a:lnTo>
                <a:lnTo>
                  <a:pt x="3953991" y="232232"/>
                </a:lnTo>
                <a:lnTo>
                  <a:pt x="4001403" y="248126"/>
                </a:lnTo>
                <a:lnTo>
                  <a:pt x="4048722" y="264140"/>
                </a:lnTo>
                <a:lnTo>
                  <a:pt x="4095948" y="280230"/>
                </a:lnTo>
                <a:lnTo>
                  <a:pt x="4143082" y="296354"/>
                </a:lnTo>
                <a:lnTo>
                  <a:pt x="4190126" y="312468"/>
                </a:lnTo>
                <a:lnTo>
                  <a:pt x="4237079" y="328528"/>
                </a:lnTo>
                <a:lnTo>
                  <a:pt x="4283942" y="344490"/>
                </a:lnTo>
                <a:lnTo>
                  <a:pt x="4331842" y="360580"/>
                </a:lnTo>
                <a:lnTo>
                  <a:pt x="4379874" y="376299"/>
                </a:lnTo>
                <a:lnTo>
                  <a:pt x="4428051" y="391568"/>
                </a:lnTo>
                <a:lnTo>
                  <a:pt x="4476388" y="406306"/>
                </a:lnTo>
                <a:lnTo>
                  <a:pt x="4524898" y="420435"/>
                </a:lnTo>
                <a:lnTo>
                  <a:pt x="4573596" y="433876"/>
                </a:lnTo>
                <a:lnTo>
                  <a:pt x="4622495" y="446548"/>
                </a:lnTo>
                <a:lnTo>
                  <a:pt x="4671608" y="458374"/>
                </a:lnTo>
                <a:lnTo>
                  <a:pt x="4720950" y="469273"/>
                </a:lnTo>
                <a:lnTo>
                  <a:pt x="4770535" y="479166"/>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87" name="Google Shape;287;p9"/>
          <p:cNvSpPr/>
          <p:nvPr/>
        </p:nvSpPr>
        <p:spPr>
          <a:xfrm>
            <a:off x="1066432" y="2880045"/>
            <a:ext cx="2735033" cy="274850"/>
          </a:xfrm>
          <a:custGeom>
            <a:avLst/>
            <a:gdLst/>
            <a:ahLst/>
            <a:cxnLst/>
            <a:rect l="l" t="t" r="r" b="b"/>
            <a:pathLst>
              <a:path w="4770755" h="479425" extrusionOk="0">
                <a:moveTo>
                  <a:pt x="0" y="105930"/>
                </a:moveTo>
                <a:lnTo>
                  <a:pt x="319786" y="235926"/>
                </a:lnTo>
                <a:lnTo>
                  <a:pt x="497069" y="306119"/>
                </a:lnTo>
                <a:lnTo>
                  <a:pt x="595470" y="340684"/>
                </a:lnTo>
                <a:lnTo>
                  <a:pt x="678607" y="363797"/>
                </a:lnTo>
                <a:lnTo>
                  <a:pt x="727755" y="375664"/>
                </a:lnTo>
                <a:lnTo>
                  <a:pt x="776584" y="385367"/>
                </a:lnTo>
                <a:lnTo>
                  <a:pt x="825110" y="392997"/>
                </a:lnTo>
                <a:lnTo>
                  <a:pt x="873345" y="398639"/>
                </a:lnTo>
                <a:lnTo>
                  <a:pt x="921304" y="402381"/>
                </a:lnTo>
                <a:lnTo>
                  <a:pt x="969001" y="404313"/>
                </a:lnTo>
                <a:lnTo>
                  <a:pt x="1016450" y="404521"/>
                </a:lnTo>
                <a:lnTo>
                  <a:pt x="1063665" y="403093"/>
                </a:lnTo>
                <a:lnTo>
                  <a:pt x="1110661" y="400117"/>
                </a:lnTo>
                <a:lnTo>
                  <a:pt x="1157451" y="395681"/>
                </a:lnTo>
                <a:lnTo>
                  <a:pt x="1204049" y="389873"/>
                </a:lnTo>
                <a:lnTo>
                  <a:pt x="1250470" y="382780"/>
                </a:lnTo>
                <a:lnTo>
                  <a:pt x="1296727" y="374491"/>
                </a:lnTo>
                <a:lnTo>
                  <a:pt x="1342835" y="365093"/>
                </a:lnTo>
                <a:lnTo>
                  <a:pt x="1388808" y="354674"/>
                </a:lnTo>
                <a:lnTo>
                  <a:pt x="1434660" y="343323"/>
                </a:lnTo>
                <a:lnTo>
                  <a:pt x="1480404" y="331125"/>
                </a:lnTo>
                <a:lnTo>
                  <a:pt x="1526056" y="318171"/>
                </a:lnTo>
                <a:lnTo>
                  <a:pt x="1571628" y="304547"/>
                </a:lnTo>
                <a:lnTo>
                  <a:pt x="1617136" y="290341"/>
                </a:lnTo>
                <a:lnTo>
                  <a:pt x="1662593" y="275641"/>
                </a:lnTo>
                <a:lnTo>
                  <a:pt x="1708013" y="260535"/>
                </a:lnTo>
                <a:lnTo>
                  <a:pt x="1753411" y="245111"/>
                </a:lnTo>
                <a:lnTo>
                  <a:pt x="1798800" y="229456"/>
                </a:lnTo>
                <a:lnTo>
                  <a:pt x="1844195" y="213659"/>
                </a:lnTo>
                <a:lnTo>
                  <a:pt x="1889609" y="197807"/>
                </a:lnTo>
                <a:lnTo>
                  <a:pt x="1935057" y="181988"/>
                </a:lnTo>
                <a:lnTo>
                  <a:pt x="1980553" y="166290"/>
                </a:lnTo>
                <a:lnTo>
                  <a:pt x="2026111" y="150801"/>
                </a:lnTo>
                <a:lnTo>
                  <a:pt x="2071745" y="135608"/>
                </a:lnTo>
                <a:lnTo>
                  <a:pt x="2117468" y="120800"/>
                </a:lnTo>
                <a:lnTo>
                  <a:pt x="2163296" y="106464"/>
                </a:lnTo>
                <a:lnTo>
                  <a:pt x="2209242" y="92688"/>
                </a:lnTo>
                <a:lnTo>
                  <a:pt x="2255321" y="79560"/>
                </a:lnTo>
                <a:lnTo>
                  <a:pt x="2301545" y="67167"/>
                </a:lnTo>
                <a:lnTo>
                  <a:pt x="2347930" y="55598"/>
                </a:lnTo>
                <a:lnTo>
                  <a:pt x="2394490" y="44941"/>
                </a:lnTo>
                <a:lnTo>
                  <a:pt x="2441238" y="35283"/>
                </a:lnTo>
                <a:lnTo>
                  <a:pt x="2488189" y="26711"/>
                </a:lnTo>
                <a:lnTo>
                  <a:pt x="2535357" y="19315"/>
                </a:lnTo>
                <a:lnTo>
                  <a:pt x="2585776" y="12784"/>
                </a:lnTo>
                <a:lnTo>
                  <a:pt x="2636083" y="7636"/>
                </a:lnTo>
                <a:lnTo>
                  <a:pt x="2686276" y="3826"/>
                </a:lnTo>
                <a:lnTo>
                  <a:pt x="2736357" y="1313"/>
                </a:lnTo>
                <a:lnTo>
                  <a:pt x="2786327" y="52"/>
                </a:lnTo>
                <a:lnTo>
                  <a:pt x="2836185" y="0"/>
                </a:lnTo>
                <a:lnTo>
                  <a:pt x="2885934" y="1112"/>
                </a:lnTo>
                <a:lnTo>
                  <a:pt x="2935574" y="3346"/>
                </a:lnTo>
                <a:lnTo>
                  <a:pt x="2985105" y="6659"/>
                </a:lnTo>
                <a:lnTo>
                  <a:pt x="3034528" y="11005"/>
                </a:lnTo>
                <a:lnTo>
                  <a:pt x="3083843" y="16343"/>
                </a:lnTo>
                <a:lnTo>
                  <a:pt x="3133052" y="22628"/>
                </a:lnTo>
                <a:lnTo>
                  <a:pt x="3182156" y="29817"/>
                </a:lnTo>
                <a:lnTo>
                  <a:pt x="3231154" y="37867"/>
                </a:lnTo>
                <a:lnTo>
                  <a:pt x="3280048" y="46733"/>
                </a:lnTo>
                <a:lnTo>
                  <a:pt x="3328838" y="56372"/>
                </a:lnTo>
                <a:lnTo>
                  <a:pt x="3377525" y="66741"/>
                </a:lnTo>
                <a:lnTo>
                  <a:pt x="3426110" y="77796"/>
                </a:lnTo>
                <a:lnTo>
                  <a:pt x="3474593" y="89494"/>
                </a:lnTo>
                <a:lnTo>
                  <a:pt x="3522975" y="101791"/>
                </a:lnTo>
                <a:lnTo>
                  <a:pt x="3571257" y="114644"/>
                </a:lnTo>
                <a:lnTo>
                  <a:pt x="3619440" y="128008"/>
                </a:lnTo>
                <a:lnTo>
                  <a:pt x="3667524" y="141841"/>
                </a:lnTo>
                <a:lnTo>
                  <a:pt x="3715509" y="156099"/>
                </a:lnTo>
                <a:lnTo>
                  <a:pt x="3763398" y="170738"/>
                </a:lnTo>
                <a:lnTo>
                  <a:pt x="3811189" y="185715"/>
                </a:lnTo>
                <a:lnTo>
                  <a:pt x="3858885" y="200987"/>
                </a:lnTo>
                <a:lnTo>
                  <a:pt x="3906485" y="216509"/>
                </a:lnTo>
                <a:lnTo>
                  <a:pt x="3953991" y="232238"/>
                </a:lnTo>
                <a:lnTo>
                  <a:pt x="4001403" y="248131"/>
                </a:lnTo>
                <a:lnTo>
                  <a:pt x="4048722" y="264145"/>
                </a:lnTo>
                <a:lnTo>
                  <a:pt x="4095948" y="280234"/>
                </a:lnTo>
                <a:lnTo>
                  <a:pt x="4143082" y="296357"/>
                </a:lnTo>
                <a:lnTo>
                  <a:pt x="4190126" y="312469"/>
                </a:lnTo>
                <a:lnTo>
                  <a:pt x="4237079" y="328528"/>
                </a:lnTo>
                <a:lnTo>
                  <a:pt x="4283942" y="344488"/>
                </a:lnTo>
                <a:lnTo>
                  <a:pt x="4331842" y="360579"/>
                </a:lnTo>
                <a:lnTo>
                  <a:pt x="4379874" y="376298"/>
                </a:lnTo>
                <a:lnTo>
                  <a:pt x="4428051" y="391566"/>
                </a:lnTo>
                <a:lnTo>
                  <a:pt x="4476388" y="406305"/>
                </a:lnTo>
                <a:lnTo>
                  <a:pt x="4524898" y="420434"/>
                </a:lnTo>
                <a:lnTo>
                  <a:pt x="4573596" y="433874"/>
                </a:lnTo>
                <a:lnTo>
                  <a:pt x="4622495" y="446547"/>
                </a:lnTo>
                <a:lnTo>
                  <a:pt x="4671608" y="458373"/>
                </a:lnTo>
                <a:lnTo>
                  <a:pt x="4720950" y="469272"/>
                </a:lnTo>
                <a:lnTo>
                  <a:pt x="4770535" y="479165"/>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88" name="Google Shape;288;p9"/>
          <p:cNvSpPr/>
          <p:nvPr/>
        </p:nvSpPr>
        <p:spPr>
          <a:xfrm>
            <a:off x="1066432" y="3118615"/>
            <a:ext cx="2735033" cy="274850"/>
          </a:xfrm>
          <a:custGeom>
            <a:avLst/>
            <a:gdLst/>
            <a:ahLst/>
            <a:cxnLst/>
            <a:rect l="l" t="t" r="r" b="b"/>
            <a:pathLst>
              <a:path w="4770755" h="479425" extrusionOk="0">
                <a:moveTo>
                  <a:pt x="0" y="105930"/>
                </a:moveTo>
                <a:lnTo>
                  <a:pt x="319786" y="235926"/>
                </a:lnTo>
                <a:lnTo>
                  <a:pt x="497069" y="306119"/>
                </a:lnTo>
                <a:lnTo>
                  <a:pt x="595470" y="340684"/>
                </a:lnTo>
                <a:lnTo>
                  <a:pt x="678607" y="363797"/>
                </a:lnTo>
                <a:lnTo>
                  <a:pt x="727755" y="375664"/>
                </a:lnTo>
                <a:lnTo>
                  <a:pt x="776584" y="385367"/>
                </a:lnTo>
                <a:lnTo>
                  <a:pt x="825110" y="392997"/>
                </a:lnTo>
                <a:lnTo>
                  <a:pt x="873345" y="398639"/>
                </a:lnTo>
                <a:lnTo>
                  <a:pt x="921304" y="402381"/>
                </a:lnTo>
                <a:lnTo>
                  <a:pt x="969001" y="404313"/>
                </a:lnTo>
                <a:lnTo>
                  <a:pt x="1016450" y="404521"/>
                </a:lnTo>
                <a:lnTo>
                  <a:pt x="1063665" y="403093"/>
                </a:lnTo>
                <a:lnTo>
                  <a:pt x="1110661" y="400117"/>
                </a:lnTo>
                <a:lnTo>
                  <a:pt x="1157451" y="395681"/>
                </a:lnTo>
                <a:lnTo>
                  <a:pt x="1204049" y="389873"/>
                </a:lnTo>
                <a:lnTo>
                  <a:pt x="1250470" y="382780"/>
                </a:lnTo>
                <a:lnTo>
                  <a:pt x="1296727" y="374491"/>
                </a:lnTo>
                <a:lnTo>
                  <a:pt x="1342835" y="365093"/>
                </a:lnTo>
                <a:lnTo>
                  <a:pt x="1388808" y="354674"/>
                </a:lnTo>
                <a:lnTo>
                  <a:pt x="1434660" y="343323"/>
                </a:lnTo>
                <a:lnTo>
                  <a:pt x="1480404" y="331125"/>
                </a:lnTo>
                <a:lnTo>
                  <a:pt x="1526056" y="318171"/>
                </a:lnTo>
                <a:lnTo>
                  <a:pt x="1571628" y="304547"/>
                </a:lnTo>
                <a:lnTo>
                  <a:pt x="1617136" y="290341"/>
                </a:lnTo>
                <a:lnTo>
                  <a:pt x="1662593" y="275641"/>
                </a:lnTo>
                <a:lnTo>
                  <a:pt x="1708013" y="260535"/>
                </a:lnTo>
                <a:lnTo>
                  <a:pt x="1753411" y="245111"/>
                </a:lnTo>
                <a:lnTo>
                  <a:pt x="1798800" y="229456"/>
                </a:lnTo>
                <a:lnTo>
                  <a:pt x="1844195" y="213659"/>
                </a:lnTo>
                <a:lnTo>
                  <a:pt x="1889609" y="197807"/>
                </a:lnTo>
                <a:lnTo>
                  <a:pt x="1935057" y="181988"/>
                </a:lnTo>
                <a:lnTo>
                  <a:pt x="1980553" y="166290"/>
                </a:lnTo>
                <a:lnTo>
                  <a:pt x="2026111" y="150801"/>
                </a:lnTo>
                <a:lnTo>
                  <a:pt x="2071745" y="135608"/>
                </a:lnTo>
                <a:lnTo>
                  <a:pt x="2117468" y="120800"/>
                </a:lnTo>
                <a:lnTo>
                  <a:pt x="2163296" y="106464"/>
                </a:lnTo>
                <a:lnTo>
                  <a:pt x="2209242" y="92688"/>
                </a:lnTo>
                <a:lnTo>
                  <a:pt x="2255321" y="79560"/>
                </a:lnTo>
                <a:lnTo>
                  <a:pt x="2301545" y="67167"/>
                </a:lnTo>
                <a:lnTo>
                  <a:pt x="2347930" y="55598"/>
                </a:lnTo>
                <a:lnTo>
                  <a:pt x="2394490" y="44941"/>
                </a:lnTo>
                <a:lnTo>
                  <a:pt x="2441238" y="35283"/>
                </a:lnTo>
                <a:lnTo>
                  <a:pt x="2488189" y="26711"/>
                </a:lnTo>
                <a:lnTo>
                  <a:pt x="2535357" y="19315"/>
                </a:lnTo>
                <a:lnTo>
                  <a:pt x="2585776" y="12784"/>
                </a:lnTo>
                <a:lnTo>
                  <a:pt x="2636083" y="7636"/>
                </a:lnTo>
                <a:lnTo>
                  <a:pt x="2686276" y="3826"/>
                </a:lnTo>
                <a:lnTo>
                  <a:pt x="2736357" y="1313"/>
                </a:lnTo>
                <a:lnTo>
                  <a:pt x="2786327" y="52"/>
                </a:lnTo>
                <a:lnTo>
                  <a:pt x="2836185" y="0"/>
                </a:lnTo>
                <a:lnTo>
                  <a:pt x="2885934" y="1112"/>
                </a:lnTo>
                <a:lnTo>
                  <a:pt x="2935574" y="3346"/>
                </a:lnTo>
                <a:lnTo>
                  <a:pt x="2985105" y="6659"/>
                </a:lnTo>
                <a:lnTo>
                  <a:pt x="3034528" y="11005"/>
                </a:lnTo>
                <a:lnTo>
                  <a:pt x="3083843" y="16343"/>
                </a:lnTo>
                <a:lnTo>
                  <a:pt x="3133052" y="22628"/>
                </a:lnTo>
                <a:lnTo>
                  <a:pt x="3182156" y="29817"/>
                </a:lnTo>
                <a:lnTo>
                  <a:pt x="3231154" y="37867"/>
                </a:lnTo>
                <a:lnTo>
                  <a:pt x="3280048" y="46733"/>
                </a:lnTo>
                <a:lnTo>
                  <a:pt x="3328838" y="56372"/>
                </a:lnTo>
                <a:lnTo>
                  <a:pt x="3377525" y="66741"/>
                </a:lnTo>
                <a:lnTo>
                  <a:pt x="3426110" y="77796"/>
                </a:lnTo>
                <a:lnTo>
                  <a:pt x="3474593" y="89494"/>
                </a:lnTo>
                <a:lnTo>
                  <a:pt x="3522975" y="101791"/>
                </a:lnTo>
                <a:lnTo>
                  <a:pt x="3571257" y="114644"/>
                </a:lnTo>
                <a:lnTo>
                  <a:pt x="3619440" y="128008"/>
                </a:lnTo>
                <a:lnTo>
                  <a:pt x="3667524" y="141841"/>
                </a:lnTo>
                <a:lnTo>
                  <a:pt x="3715509" y="156099"/>
                </a:lnTo>
                <a:lnTo>
                  <a:pt x="3763398" y="170738"/>
                </a:lnTo>
                <a:lnTo>
                  <a:pt x="3811189" y="185715"/>
                </a:lnTo>
                <a:lnTo>
                  <a:pt x="3858885" y="200987"/>
                </a:lnTo>
                <a:lnTo>
                  <a:pt x="3906485" y="216509"/>
                </a:lnTo>
                <a:lnTo>
                  <a:pt x="3953991" y="232238"/>
                </a:lnTo>
                <a:lnTo>
                  <a:pt x="4001403" y="248131"/>
                </a:lnTo>
                <a:lnTo>
                  <a:pt x="4048722" y="264145"/>
                </a:lnTo>
                <a:lnTo>
                  <a:pt x="4095948" y="280234"/>
                </a:lnTo>
                <a:lnTo>
                  <a:pt x="4143082" y="296357"/>
                </a:lnTo>
                <a:lnTo>
                  <a:pt x="4190126" y="312469"/>
                </a:lnTo>
                <a:lnTo>
                  <a:pt x="4237079" y="328528"/>
                </a:lnTo>
                <a:lnTo>
                  <a:pt x="4283942" y="344488"/>
                </a:lnTo>
                <a:lnTo>
                  <a:pt x="4331842" y="360579"/>
                </a:lnTo>
                <a:lnTo>
                  <a:pt x="4379874" y="376298"/>
                </a:lnTo>
                <a:lnTo>
                  <a:pt x="4428051" y="391566"/>
                </a:lnTo>
                <a:lnTo>
                  <a:pt x="4476388" y="406305"/>
                </a:lnTo>
                <a:lnTo>
                  <a:pt x="4524898" y="420434"/>
                </a:lnTo>
                <a:lnTo>
                  <a:pt x="4573596" y="433874"/>
                </a:lnTo>
                <a:lnTo>
                  <a:pt x="4622495" y="446547"/>
                </a:lnTo>
                <a:lnTo>
                  <a:pt x="4671608" y="458373"/>
                </a:lnTo>
                <a:lnTo>
                  <a:pt x="4720950" y="469272"/>
                </a:lnTo>
                <a:lnTo>
                  <a:pt x="4770535" y="479165"/>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89" name="Google Shape;289;p9"/>
          <p:cNvSpPr/>
          <p:nvPr/>
        </p:nvSpPr>
        <p:spPr>
          <a:xfrm>
            <a:off x="1066432" y="3613083"/>
            <a:ext cx="2735033" cy="274850"/>
          </a:xfrm>
          <a:custGeom>
            <a:avLst/>
            <a:gdLst/>
            <a:ahLst/>
            <a:cxnLst/>
            <a:rect l="l" t="t" r="r" b="b"/>
            <a:pathLst>
              <a:path w="4770755" h="479425" extrusionOk="0">
                <a:moveTo>
                  <a:pt x="0" y="105930"/>
                </a:moveTo>
                <a:lnTo>
                  <a:pt x="319786" y="235926"/>
                </a:lnTo>
                <a:lnTo>
                  <a:pt x="497069" y="306119"/>
                </a:lnTo>
                <a:lnTo>
                  <a:pt x="595470" y="340684"/>
                </a:lnTo>
                <a:lnTo>
                  <a:pt x="678607" y="363797"/>
                </a:lnTo>
                <a:lnTo>
                  <a:pt x="727755" y="375664"/>
                </a:lnTo>
                <a:lnTo>
                  <a:pt x="776584" y="385367"/>
                </a:lnTo>
                <a:lnTo>
                  <a:pt x="825110" y="392997"/>
                </a:lnTo>
                <a:lnTo>
                  <a:pt x="873345" y="398639"/>
                </a:lnTo>
                <a:lnTo>
                  <a:pt x="921304" y="402381"/>
                </a:lnTo>
                <a:lnTo>
                  <a:pt x="969001" y="404313"/>
                </a:lnTo>
                <a:lnTo>
                  <a:pt x="1016450" y="404521"/>
                </a:lnTo>
                <a:lnTo>
                  <a:pt x="1063665" y="403093"/>
                </a:lnTo>
                <a:lnTo>
                  <a:pt x="1110661" y="400117"/>
                </a:lnTo>
                <a:lnTo>
                  <a:pt x="1157451" y="395681"/>
                </a:lnTo>
                <a:lnTo>
                  <a:pt x="1204049" y="389873"/>
                </a:lnTo>
                <a:lnTo>
                  <a:pt x="1250470" y="382780"/>
                </a:lnTo>
                <a:lnTo>
                  <a:pt x="1296727" y="374491"/>
                </a:lnTo>
                <a:lnTo>
                  <a:pt x="1342835" y="365093"/>
                </a:lnTo>
                <a:lnTo>
                  <a:pt x="1388808" y="354674"/>
                </a:lnTo>
                <a:lnTo>
                  <a:pt x="1434660" y="343323"/>
                </a:lnTo>
                <a:lnTo>
                  <a:pt x="1480404" y="331125"/>
                </a:lnTo>
                <a:lnTo>
                  <a:pt x="1526056" y="318171"/>
                </a:lnTo>
                <a:lnTo>
                  <a:pt x="1571628" y="304547"/>
                </a:lnTo>
                <a:lnTo>
                  <a:pt x="1617136" y="290341"/>
                </a:lnTo>
                <a:lnTo>
                  <a:pt x="1662593" y="275641"/>
                </a:lnTo>
                <a:lnTo>
                  <a:pt x="1708013" y="260535"/>
                </a:lnTo>
                <a:lnTo>
                  <a:pt x="1753411" y="245111"/>
                </a:lnTo>
                <a:lnTo>
                  <a:pt x="1798800" y="229456"/>
                </a:lnTo>
                <a:lnTo>
                  <a:pt x="1844195" y="213659"/>
                </a:lnTo>
                <a:lnTo>
                  <a:pt x="1889609" y="197807"/>
                </a:lnTo>
                <a:lnTo>
                  <a:pt x="1935057" y="181988"/>
                </a:lnTo>
                <a:lnTo>
                  <a:pt x="1980553" y="166290"/>
                </a:lnTo>
                <a:lnTo>
                  <a:pt x="2026111" y="150801"/>
                </a:lnTo>
                <a:lnTo>
                  <a:pt x="2071745" y="135608"/>
                </a:lnTo>
                <a:lnTo>
                  <a:pt x="2117468" y="120800"/>
                </a:lnTo>
                <a:lnTo>
                  <a:pt x="2163296" y="106464"/>
                </a:lnTo>
                <a:lnTo>
                  <a:pt x="2209242" y="92688"/>
                </a:lnTo>
                <a:lnTo>
                  <a:pt x="2255321" y="79560"/>
                </a:lnTo>
                <a:lnTo>
                  <a:pt x="2301545" y="67167"/>
                </a:lnTo>
                <a:lnTo>
                  <a:pt x="2347930" y="55598"/>
                </a:lnTo>
                <a:lnTo>
                  <a:pt x="2394490" y="44941"/>
                </a:lnTo>
                <a:lnTo>
                  <a:pt x="2441238" y="35283"/>
                </a:lnTo>
                <a:lnTo>
                  <a:pt x="2488189" y="26711"/>
                </a:lnTo>
                <a:lnTo>
                  <a:pt x="2535357" y="19315"/>
                </a:lnTo>
                <a:lnTo>
                  <a:pt x="2585776" y="12784"/>
                </a:lnTo>
                <a:lnTo>
                  <a:pt x="2636083" y="7636"/>
                </a:lnTo>
                <a:lnTo>
                  <a:pt x="2686276" y="3826"/>
                </a:lnTo>
                <a:lnTo>
                  <a:pt x="2736357" y="1313"/>
                </a:lnTo>
                <a:lnTo>
                  <a:pt x="2786327" y="52"/>
                </a:lnTo>
                <a:lnTo>
                  <a:pt x="2836185" y="0"/>
                </a:lnTo>
                <a:lnTo>
                  <a:pt x="2885934" y="1112"/>
                </a:lnTo>
                <a:lnTo>
                  <a:pt x="2935574" y="3346"/>
                </a:lnTo>
                <a:lnTo>
                  <a:pt x="2985105" y="6659"/>
                </a:lnTo>
                <a:lnTo>
                  <a:pt x="3034528" y="11005"/>
                </a:lnTo>
                <a:lnTo>
                  <a:pt x="3083843" y="16343"/>
                </a:lnTo>
                <a:lnTo>
                  <a:pt x="3133052" y="22628"/>
                </a:lnTo>
                <a:lnTo>
                  <a:pt x="3182156" y="29817"/>
                </a:lnTo>
                <a:lnTo>
                  <a:pt x="3231154" y="37867"/>
                </a:lnTo>
                <a:lnTo>
                  <a:pt x="3280048" y="46733"/>
                </a:lnTo>
                <a:lnTo>
                  <a:pt x="3328838" y="56372"/>
                </a:lnTo>
                <a:lnTo>
                  <a:pt x="3377525" y="66741"/>
                </a:lnTo>
                <a:lnTo>
                  <a:pt x="3426110" y="77796"/>
                </a:lnTo>
                <a:lnTo>
                  <a:pt x="3474593" y="89494"/>
                </a:lnTo>
                <a:lnTo>
                  <a:pt x="3522975" y="101791"/>
                </a:lnTo>
                <a:lnTo>
                  <a:pt x="3571257" y="114644"/>
                </a:lnTo>
                <a:lnTo>
                  <a:pt x="3619440" y="128008"/>
                </a:lnTo>
                <a:lnTo>
                  <a:pt x="3667524" y="141841"/>
                </a:lnTo>
                <a:lnTo>
                  <a:pt x="3715509" y="156099"/>
                </a:lnTo>
                <a:lnTo>
                  <a:pt x="3763398" y="170738"/>
                </a:lnTo>
                <a:lnTo>
                  <a:pt x="3811189" y="185715"/>
                </a:lnTo>
                <a:lnTo>
                  <a:pt x="3858885" y="200987"/>
                </a:lnTo>
                <a:lnTo>
                  <a:pt x="3906485" y="216509"/>
                </a:lnTo>
                <a:lnTo>
                  <a:pt x="3953991" y="232238"/>
                </a:lnTo>
                <a:lnTo>
                  <a:pt x="4001403" y="248131"/>
                </a:lnTo>
                <a:lnTo>
                  <a:pt x="4048722" y="264145"/>
                </a:lnTo>
                <a:lnTo>
                  <a:pt x="4095948" y="280234"/>
                </a:lnTo>
                <a:lnTo>
                  <a:pt x="4143082" y="296357"/>
                </a:lnTo>
                <a:lnTo>
                  <a:pt x="4190126" y="312469"/>
                </a:lnTo>
                <a:lnTo>
                  <a:pt x="4237079" y="328528"/>
                </a:lnTo>
                <a:lnTo>
                  <a:pt x="4283942" y="344488"/>
                </a:lnTo>
                <a:lnTo>
                  <a:pt x="4331842" y="360579"/>
                </a:lnTo>
                <a:lnTo>
                  <a:pt x="4379874" y="376298"/>
                </a:lnTo>
                <a:lnTo>
                  <a:pt x="4428051" y="391566"/>
                </a:lnTo>
                <a:lnTo>
                  <a:pt x="4476388" y="406305"/>
                </a:lnTo>
                <a:lnTo>
                  <a:pt x="4524898" y="420434"/>
                </a:lnTo>
                <a:lnTo>
                  <a:pt x="4573596" y="433874"/>
                </a:lnTo>
                <a:lnTo>
                  <a:pt x="4622495" y="446547"/>
                </a:lnTo>
                <a:lnTo>
                  <a:pt x="4671608" y="458373"/>
                </a:lnTo>
                <a:lnTo>
                  <a:pt x="4720950" y="469272"/>
                </a:lnTo>
                <a:lnTo>
                  <a:pt x="4770535" y="479165"/>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90" name="Google Shape;290;p9"/>
          <p:cNvSpPr/>
          <p:nvPr/>
        </p:nvSpPr>
        <p:spPr>
          <a:xfrm>
            <a:off x="1066432" y="3865996"/>
            <a:ext cx="2735033" cy="274850"/>
          </a:xfrm>
          <a:custGeom>
            <a:avLst/>
            <a:gdLst/>
            <a:ahLst/>
            <a:cxnLst/>
            <a:rect l="l" t="t" r="r" b="b"/>
            <a:pathLst>
              <a:path w="4770755" h="479425" extrusionOk="0">
                <a:moveTo>
                  <a:pt x="0" y="105930"/>
                </a:moveTo>
                <a:lnTo>
                  <a:pt x="319786" y="235926"/>
                </a:lnTo>
                <a:lnTo>
                  <a:pt x="497069" y="306119"/>
                </a:lnTo>
                <a:lnTo>
                  <a:pt x="595470" y="340684"/>
                </a:lnTo>
                <a:lnTo>
                  <a:pt x="678607" y="363797"/>
                </a:lnTo>
                <a:lnTo>
                  <a:pt x="727755" y="375664"/>
                </a:lnTo>
                <a:lnTo>
                  <a:pt x="776584" y="385367"/>
                </a:lnTo>
                <a:lnTo>
                  <a:pt x="825110" y="392997"/>
                </a:lnTo>
                <a:lnTo>
                  <a:pt x="873345" y="398639"/>
                </a:lnTo>
                <a:lnTo>
                  <a:pt x="921304" y="402381"/>
                </a:lnTo>
                <a:lnTo>
                  <a:pt x="969001" y="404313"/>
                </a:lnTo>
                <a:lnTo>
                  <a:pt x="1016450" y="404521"/>
                </a:lnTo>
                <a:lnTo>
                  <a:pt x="1063665" y="403093"/>
                </a:lnTo>
                <a:lnTo>
                  <a:pt x="1110661" y="400117"/>
                </a:lnTo>
                <a:lnTo>
                  <a:pt x="1157451" y="395681"/>
                </a:lnTo>
                <a:lnTo>
                  <a:pt x="1204049" y="389873"/>
                </a:lnTo>
                <a:lnTo>
                  <a:pt x="1250470" y="382780"/>
                </a:lnTo>
                <a:lnTo>
                  <a:pt x="1296727" y="374491"/>
                </a:lnTo>
                <a:lnTo>
                  <a:pt x="1342835" y="365093"/>
                </a:lnTo>
                <a:lnTo>
                  <a:pt x="1388808" y="354674"/>
                </a:lnTo>
                <a:lnTo>
                  <a:pt x="1434660" y="343323"/>
                </a:lnTo>
                <a:lnTo>
                  <a:pt x="1480404" y="331125"/>
                </a:lnTo>
                <a:lnTo>
                  <a:pt x="1526056" y="318171"/>
                </a:lnTo>
                <a:lnTo>
                  <a:pt x="1571628" y="304547"/>
                </a:lnTo>
                <a:lnTo>
                  <a:pt x="1617136" y="290341"/>
                </a:lnTo>
                <a:lnTo>
                  <a:pt x="1662593" y="275641"/>
                </a:lnTo>
                <a:lnTo>
                  <a:pt x="1708013" y="260535"/>
                </a:lnTo>
                <a:lnTo>
                  <a:pt x="1753411" y="245111"/>
                </a:lnTo>
                <a:lnTo>
                  <a:pt x="1798800" y="229456"/>
                </a:lnTo>
                <a:lnTo>
                  <a:pt x="1844195" y="213659"/>
                </a:lnTo>
                <a:lnTo>
                  <a:pt x="1889609" y="197807"/>
                </a:lnTo>
                <a:lnTo>
                  <a:pt x="1935057" y="181988"/>
                </a:lnTo>
                <a:lnTo>
                  <a:pt x="1980553" y="166290"/>
                </a:lnTo>
                <a:lnTo>
                  <a:pt x="2026111" y="150801"/>
                </a:lnTo>
                <a:lnTo>
                  <a:pt x="2071745" y="135608"/>
                </a:lnTo>
                <a:lnTo>
                  <a:pt x="2117468" y="120800"/>
                </a:lnTo>
                <a:lnTo>
                  <a:pt x="2163296" y="106464"/>
                </a:lnTo>
                <a:lnTo>
                  <a:pt x="2209242" y="92688"/>
                </a:lnTo>
                <a:lnTo>
                  <a:pt x="2255321" y="79560"/>
                </a:lnTo>
                <a:lnTo>
                  <a:pt x="2301545" y="67167"/>
                </a:lnTo>
                <a:lnTo>
                  <a:pt x="2347930" y="55598"/>
                </a:lnTo>
                <a:lnTo>
                  <a:pt x="2394490" y="44941"/>
                </a:lnTo>
                <a:lnTo>
                  <a:pt x="2441238" y="35283"/>
                </a:lnTo>
                <a:lnTo>
                  <a:pt x="2488189" y="26711"/>
                </a:lnTo>
                <a:lnTo>
                  <a:pt x="2535357" y="19315"/>
                </a:lnTo>
                <a:lnTo>
                  <a:pt x="2585776" y="12784"/>
                </a:lnTo>
                <a:lnTo>
                  <a:pt x="2636083" y="7636"/>
                </a:lnTo>
                <a:lnTo>
                  <a:pt x="2686276" y="3826"/>
                </a:lnTo>
                <a:lnTo>
                  <a:pt x="2736357" y="1313"/>
                </a:lnTo>
                <a:lnTo>
                  <a:pt x="2786327" y="52"/>
                </a:lnTo>
                <a:lnTo>
                  <a:pt x="2836185" y="0"/>
                </a:lnTo>
                <a:lnTo>
                  <a:pt x="2885934" y="1112"/>
                </a:lnTo>
                <a:lnTo>
                  <a:pt x="2935574" y="3346"/>
                </a:lnTo>
                <a:lnTo>
                  <a:pt x="2985105" y="6659"/>
                </a:lnTo>
                <a:lnTo>
                  <a:pt x="3034528" y="11005"/>
                </a:lnTo>
                <a:lnTo>
                  <a:pt x="3083843" y="16343"/>
                </a:lnTo>
                <a:lnTo>
                  <a:pt x="3133052" y="22628"/>
                </a:lnTo>
                <a:lnTo>
                  <a:pt x="3182156" y="29817"/>
                </a:lnTo>
                <a:lnTo>
                  <a:pt x="3231154" y="37867"/>
                </a:lnTo>
                <a:lnTo>
                  <a:pt x="3280048" y="46733"/>
                </a:lnTo>
                <a:lnTo>
                  <a:pt x="3328838" y="56372"/>
                </a:lnTo>
                <a:lnTo>
                  <a:pt x="3377525" y="66741"/>
                </a:lnTo>
                <a:lnTo>
                  <a:pt x="3426110" y="77796"/>
                </a:lnTo>
                <a:lnTo>
                  <a:pt x="3474593" y="89494"/>
                </a:lnTo>
                <a:lnTo>
                  <a:pt x="3522975" y="101791"/>
                </a:lnTo>
                <a:lnTo>
                  <a:pt x="3571257" y="114644"/>
                </a:lnTo>
                <a:lnTo>
                  <a:pt x="3619440" y="128008"/>
                </a:lnTo>
                <a:lnTo>
                  <a:pt x="3667524" y="141841"/>
                </a:lnTo>
                <a:lnTo>
                  <a:pt x="3715509" y="156099"/>
                </a:lnTo>
                <a:lnTo>
                  <a:pt x="3763398" y="170738"/>
                </a:lnTo>
                <a:lnTo>
                  <a:pt x="3811189" y="185715"/>
                </a:lnTo>
                <a:lnTo>
                  <a:pt x="3858885" y="200987"/>
                </a:lnTo>
                <a:lnTo>
                  <a:pt x="3906485" y="216509"/>
                </a:lnTo>
                <a:lnTo>
                  <a:pt x="3953991" y="232238"/>
                </a:lnTo>
                <a:lnTo>
                  <a:pt x="4001403" y="248131"/>
                </a:lnTo>
                <a:lnTo>
                  <a:pt x="4048722" y="264145"/>
                </a:lnTo>
                <a:lnTo>
                  <a:pt x="4095948" y="280234"/>
                </a:lnTo>
                <a:lnTo>
                  <a:pt x="4143082" y="296357"/>
                </a:lnTo>
                <a:lnTo>
                  <a:pt x="4190126" y="312469"/>
                </a:lnTo>
                <a:lnTo>
                  <a:pt x="4237079" y="328528"/>
                </a:lnTo>
                <a:lnTo>
                  <a:pt x="4283942" y="344488"/>
                </a:lnTo>
                <a:lnTo>
                  <a:pt x="4331842" y="360579"/>
                </a:lnTo>
                <a:lnTo>
                  <a:pt x="4379874" y="376298"/>
                </a:lnTo>
                <a:lnTo>
                  <a:pt x="4428051" y="391566"/>
                </a:lnTo>
                <a:lnTo>
                  <a:pt x="4476388" y="406305"/>
                </a:lnTo>
                <a:lnTo>
                  <a:pt x="4524898" y="420434"/>
                </a:lnTo>
                <a:lnTo>
                  <a:pt x="4573596" y="433874"/>
                </a:lnTo>
                <a:lnTo>
                  <a:pt x="4622495" y="446547"/>
                </a:lnTo>
                <a:lnTo>
                  <a:pt x="4671608" y="458373"/>
                </a:lnTo>
                <a:lnTo>
                  <a:pt x="4720950" y="469272"/>
                </a:lnTo>
                <a:lnTo>
                  <a:pt x="4770535" y="479165"/>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91" name="Google Shape;291;p9"/>
          <p:cNvSpPr/>
          <p:nvPr/>
        </p:nvSpPr>
        <p:spPr>
          <a:xfrm>
            <a:off x="1066432" y="3377866"/>
            <a:ext cx="2735033" cy="274486"/>
          </a:xfrm>
          <a:custGeom>
            <a:avLst/>
            <a:gdLst/>
            <a:ahLst/>
            <a:cxnLst/>
            <a:rect l="l" t="t" r="r" b="b"/>
            <a:pathLst>
              <a:path w="4770755" h="478790" extrusionOk="0">
                <a:moveTo>
                  <a:pt x="0" y="105302"/>
                </a:moveTo>
                <a:lnTo>
                  <a:pt x="319786" y="235298"/>
                </a:lnTo>
                <a:lnTo>
                  <a:pt x="497069" y="305491"/>
                </a:lnTo>
                <a:lnTo>
                  <a:pt x="595470" y="340056"/>
                </a:lnTo>
                <a:lnTo>
                  <a:pt x="678607" y="363168"/>
                </a:lnTo>
                <a:lnTo>
                  <a:pt x="727755" y="375035"/>
                </a:lnTo>
                <a:lnTo>
                  <a:pt x="776584" y="384739"/>
                </a:lnTo>
                <a:lnTo>
                  <a:pt x="825110" y="392368"/>
                </a:lnTo>
                <a:lnTo>
                  <a:pt x="873345" y="398010"/>
                </a:lnTo>
                <a:lnTo>
                  <a:pt x="921304" y="401753"/>
                </a:lnTo>
                <a:lnTo>
                  <a:pt x="969001" y="403684"/>
                </a:lnTo>
                <a:lnTo>
                  <a:pt x="1016450" y="403892"/>
                </a:lnTo>
                <a:lnTo>
                  <a:pt x="1063665" y="402464"/>
                </a:lnTo>
                <a:lnTo>
                  <a:pt x="1110661" y="399488"/>
                </a:lnTo>
                <a:lnTo>
                  <a:pt x="1157451" y="395052"/>
                </a:lnTo>
                <a:lnTo>
                  <a:pt x="1204049" y="389244"/>
                </a:lnTo>
                <a:lnTo>
                  <a:pt x="1250470" y="382152"/>
                </a:lnTo>
                <a:lnTo>
                  <a:pt x="1296728" y="373863"/>
                </a:lnTo>
                <a:lnTo>
                  <a:pt x="1342836" y="364465"/>
                </a:lnTo>
                <a:lnTo>
                  <a:pt x="1388809" y="354046"/>
                </a:lnTo>
                <a:lnTo>
                  <a:pt x="1434661" y="342694"/>
                </a:lnTo>
                <a:lnTo>
                  <a:pt x="1480406" y="330497"/>
                </a:lnTo>
                <a:lnTo>
                  <a:pt x="1526058" y="317542"/>
                </a:lnTo>
                <a:lnTo>
                  <a:pt x="1571631" y="303918"/>
                </a:lnTo>
                <a:lnTo>
                  <a:pt x="1617139" y="289712"/>
                </a:lnTo>
                <a:lnTo>
                  <a:pt x="1662596" y="275013"/>
                </a:lnTo>
                <a:lnTo>
                  <a:pt x="1708017" y="259907"/>
                </a:lnTo>
                <a:lnTo>
                  <a:pt x="1753415" y="244482"/>
                </a:lnTo>
                <a:lnTo>
                  <a:pt x="1798805" y="228828"/>
                </a:lnTo>
                <a:lnTo>
                  <a:pt x="1844200" y="213031"/>
                </a:lnTo>
                <a:lnTo>
                  <a:pt x="1889615" y="197179"/>
                </a:lnTo>
                <a:lnTo>
                  <a:pt x="1935064" y="181360"/>
                </a:lnTo>
                <a:lnTo>
                  <a:pt x="1980560" y="165662"/>
                </a:lnTo>
                <a:lnTo>
                  <a:pt x="2026119" y="150173"/>
                </a:lnTo>
                <a:lnTo>
                  <a:pt x="2071753" y="134980"/>
                </a:lnTo>
                <a:lnTo>
                  <a:pt x="2117478" y="120171"/>
                </a:lnTo>
                <a:lnTo>
                  <a:pt x="2163307" y="105835"/>
                </a:lnTo>
                <a:lnTo>
                  <a:pt x="2209254" y="92059"/>
                </a:lnTo>
                <a:lnTo>
                  <a:pt x="2255333" y="78931"/>
                </a:lnTo>
                <a:lnTo>
                  <a:pt x="2301559" y="66539"/>
                </a:lnTo>
                <a:lnTo>
                  <a:pt x="2347946" y="54970"/>
                </a:lnTo>
                <a:lnTo>
                  <a:pt x="2394507" y="44312"/>
                </a:lnTo>
                <a:lnTo>
                  <a:pt x="2441256" y="34654"/>
                </a:lnTo>
                <a:lnTo>
                  <a:pt x="2488209" y="26083"/>
                </a:lnTo>
                <a:lnTo>
                  <a:pt x="2535378" y="18687"/>
                </a:lnTo>
                <a:lnTo>
                  <a:pt x="2585710" y="12182"/>
                </a:lnTo>
                <a:lnTo>
                  <a:pt x="2635783" y="7110"/>
                </a:lnTo>
                <a:lnTo>
                  <a:pt x="2685608" y="3420"/>
                </a:lnTo>
                <a:lnTo>
                  <a:pt x="2735192" y="1066"/>
                </a:lnTo>
                <a:lnTo>
                  <a:pt x="2784546" y="0"/>
                </a:lnTo>
                <a:lnTo>
                  <a:pt x="2833678" y="171"/>
                </a:lnTo>
                <a:lnTo>
                  <a:pt x="2882598" y="1534"/>
                </a:lnTo>
                <a:lnTo>
                  <a:pt x="2931315" y="4038"/>
                </a:lnTo>
                <a:lnTo>
                  <a:pt x="2979837" y="7637"/>
                </a:lnTo>
                <a:lnTo>
                  <a:pt x="3028175" y="12282"/>
                </a:lnTo>
                <a:lnTo>
                  <a:pt x="3076337" y="17924"/>
                </a:lnTo>
                <a:lnTo>
                  <a:pt x="3124332" y="24515"/>
                </a:lnTo>
                <a:lnTo>
                  <a:pt x="3172170" y="32008"/>
                </a:lnTo>
                <a:lnTo>
                  <a:pt x="3219860" y="40353"/>
                </a:lnTo>
                <a:lnTo>
                  <a:pt x="3267411" y="49504"/>
                </a:lnTo>
                <a:lnTo>
                  <a:pt x="3314832" y="59410"/>
                </a:lnTo>
                <a:lnTo>
                  <a:pt x="3362132" y="70025"/>
                </a:lnTo>
                <a:lnTo>
                  <a:pt x="3409321" y="81300"/>
                </a:lnTo>
                <a:lnTo>
                  <a:pt x="3456408" y="93186"/>
                </a:lnTo>
                <a:lnTo>
                  <a:pt x="3503401" y="105636"/>
                </a:lnTo>
                <a:lnTo>
                  <a:pt x="3550310" y="118601"/>
                </a:lnTo>
                <a:lnTo>
                  <a:pt x="3597145" y="132034"/>
                </a:lnTo>
                <a:lnTo>
                  <a:pt x="3643914" y="145885"/>
                </a:lnTo>
                <a:lnTo>
                  <a:pt x="3690626" y="160106"/>
                </a:lnTo>
                <a:lnTo>
                  <a:pt x="3737292" y="174650"/>
                </a:lnTo>
                <a:lnTo>
                  <a:pt x="3783919" y="189468"/>
                </a:lnTo>
                <a:lnTo>
                  <a:pt x="3830517" y="204512"/>
                </a:lnTo>
                <a:lnTo>
                  <a:pt x="3877095" y="219733"/>
                </a:lnTo>
                <a:lnTo>
                  <a:pt x="3923663" y="235084"/>
                </a:lnTo>
                <a:lnTo>
                  <a:pt x="3970230" y="250516"/>
                </a:lnTo>
                <a:lnTo>
                  <a:pt x="4016804" y="265981"/>
                </a:lnTo>
                <a:lnTo>
                  <a:pt x="4063395" y="281431"/>
                </a:lnTo>
                <a:lnTo>
                  <a:pt x="4110012" y="296817"/>
                </a:lnTo>
                <a:lnTo>
                  <a:pt x="4156665" y="312091"/>
                </a:lnTo>
                <a:lnTo>
                  <a:pt x="4203362" y="327205"/>
                </a:lnTo>
                <a:lnTo>
                  <a:pt x="4250113" y="342111"/>
                </a:lnTo>
                <a:lnTo>
                  <a:pt x="4296926" y="356760"/>
                </a:lnTo>
                <a:lnTo>
                  <a:pt x="4343812" y="371105"/>
                </a:lnTo>
                <a:lnTo>
                  <a:pt x="4390779" y="385097"/>
                </a:lnTo>
                <a:lnTo>
                  <a:pt x="4437836" y="398687"/>
                </a:lnTo>
                <a:lnTo>
                  <a:pt x="4484992" y="411829"/>
                </a:lnTo>
                <a:lnTo>
                  <a:pt x="4532257" y="424472"/>
                </a:lnTo>
                <a:lnTo>
                  <a:pt x="4579640" y="436570"/>
                </a:lnTo>
                <a:lnTo>
                  <a:pt x="4627151" y="448073"/>
                </a:lnTo>
                <a:lnTo>
                  <a:pt x="4674797" y="458934"/>
                </a:lnTo>
                <a:lnTo>
                  <a:pt x="4722589" y="469105"/>
                </a:lnTo>
                <a:lnTo>
                  <a:pt x="4770535" y="478536"/>
                </a:lnTo>
              </a:path>
            </a:pathLst>
          </a:custGeom>
          <a:noFill/>
          <a:ln w="174275"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292" name="Google Shape;292;p9"/>
          <p:cNvSpPr txBox="1"/>
          <p:nvPr/>
        </p:nvSpPr>
        <p:spPr>
          <a:xfrm>
            <a:off x="1059150" y="2097200"/>
            <a:ext cx="380051" cy="168470"/>
          </a:xfrm>
          <a:prstGeom prst="rect">
            <a:avLst/>
          </a:prstGeom>
          <a:noFill/>
          <a:ln>
            <a:noFill/>
          </a:ln>
        </p:spPr>
        <p:txBody>
          <a:bodyPr spcFirstLastPara="1" wrap="square" lIns="0" tIns="10000" rIns="0" bIns="0" anchor="t" anchorCtr="0">
            <a:spAutoFit/>
          </a:bodyPr>
          <a:lstStyle/>
          <a:p>
            <a:pPr marL="7701" marR="0" lvl="0" indent="0" algn="l" rtl="0">
              <a:lnSpc>
                <a:spcPct val="100000"/>
              </a:lnSpc>
              <a:spcBef>
                <a:spcPts val="0"/>
              </a:spcBef>
              <a:spcAft>
                <a:spcPts val="0"/>
              </a:spcAft>
              <a:buClr>
                <a:srgbClr val="000000"/>
              </a:buClr>
              <a:buSzPts val="1092"/>
              <a:buFont typeface="Arial"/>
              <a:buNone/>
            </a:pPr>
            <a:r>
              <a:rPr lang="en-US" sz="1092" b="1" i="0" u="none" strike="noStrike" cap="none">
                <a:solidFill>
                  <a:srgbClr val="000000"/>
                </a:solidFill>
                <a:latin typeface="Montserrat"/>
                <a:ea typeface="Montserrat"/>
                <a:cs typeface="Montserrat"/>
                <a:sym typeface="Montserrat"/>
              </a:rPr>
              <a:t>NW</a:t>
            </a:r>
            <a:endParaRPr sz="1092" b="1" i="0" u="none" strike="noStrike" cap="none">
              <a:solidFill>
                <a:srgbClr val="000000"/>
              </a:solidFill>
              <a:latin typeface="Montserrat"/>
              <a:ea typeface="Montserrat"/>
              <a:cs typeface="Montserrat"/>
              <a:sym typeface="Montserrat"/>
            </a:endParaRPr>
          </a:p>
        </p:txBody>
      </p:sp>
      <p:sp>
        <p:nvSpPr>
          <p:cNvPr id="293" name="Google Shape;293;p9"/>
          <p:cNvSpPr txBox="1"/>
          <p:nvPr/>
        </p:nvSpPr>
        <p:spPr>
          <a:xfrm>
            <a:off x="3641168" y="2111927"/>
            <a:ext cx="635100" cy="168600"/>
          </a:xfrm>
          <a:prstGeom prst="rect">
            <a:avLst/>
          </a:prstGeom>
          <a:noFill/>
          <a:ln>
            <a:noFill/>
          </a:ln>
        </p:spPr>
        <p:txBody>
          <a:bodyPr spcFirstLastPara="1" wrap="square" lIns="0" tIns="10000" rIns="0" bIns="0" anchor="t" anchorCtr="0">
            <a:spAutoFit/>
          </a:bodyPr>
          <a:lstStyle/>
          <a:p>
            <a:pPr marL="7701" marR="0" lvl="0" indent="0" algn="l" rtl="0">
              <a:lnSpc>
                <a:spcPct val="100000"/>
              </a:lnSpc>
              <a:spcBef>
                <a:spcPts val="0"/>
              </a:spcBef>
              <a:spcAft>
                <a:spcPts val="0"/>
              </a:spcAft>
              <a:buClr>
                <a:srgbClr val="000000"/>
              </a:buClr>
              <a:buSzPts val="1092"/>
              <a:buFont typeface="Arial"/>
              <a:buNone/>
            </a:pPr>
            <a:r>
              <a:rPr lang="en-US" sz="1092" b="1" i="0" u="none" strike="noStrike" cap="none" dirty="0">
                <a:solidFill>
                  <a:srgbClr val="000000"/>
                </a:solidFill>
                <a:latin typeface="Montserrat"/>
                <a:ea typeface="Montserrat"/>
                <a:cs typeface="Montserrat"/>
                <a:sym typeface="Montserrat"/>
              </a:rPr>
              <a:t>SE	NW</a:t>
            </a:r>
            <a:endParaRPr sz="1092" b="1" i="0" u="none" strike="noStrike" cap="none" dirty="0">
              <a:solidFill>
                <a:srgbClr val="000000"/>
              </a:solidFill>
              <a:latin typeface="Montserrat"/>
              <a:ea typeface="Montserrat"/>
              <a:cs typeface="Montserrat"/>
              <a:sym typeface="Montserrat"/>
            </a:endParaRPr>
          </a:p>
        </p:txBody>
      </p:sp>
      <p:sp>
        <p:nvSpPr>
          <p:cNvPr id="294" name="Google Shape;294;p9"/>
          <p:cNvSpPr txBox="1"/>
          <p:nvPr/>
        </p:nvSpPr>
        <p:spPr>
          <a:xfrm>
            <a:off x="7649527" y="2127100"/>
            <a:ext cx="555600" cy="2766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Montserrat"/>
                <a:ea typeface="Montserrat"/>
                <a:cs typeface="Montserrat"/>
                <a:sym typeface="Montserrat"/>
              </a:rPr>
              <a:t>NW</a:t>
            </a:r>
            <a:endParaRPr sz="1800" b="1" i="0" u="none" strike="noStrike" cap="none">
              <a:solidFill>
                <a:srgbClr val="000000"/>
              </a:solidFill>
              <a:latin typeface="Montserrat"/>
              <a:ea typeface="Montserrat"/>
              <a:cs typeface="Montserrat"/>
              <a:sym typeface="Montserrat"/>
            </a:endParaRPr>
          </a:p>
        </p:txBody>
      </p:sp>
      <p:sp>
        <p:nvSpPr>
          <p:cNvPr id="295" name="Google Shape;295;p9"/>
          <p:cNvSpPr txBox="1"/>
          <p:nvPr/>
        </p:nvSpPr>
        <p:spPr>
          <a:xfrm>
            <a:off x="11061477" y="2123095"/>
            <a:ext cx="444900" cy="2766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Montserrat"/>
                <a:ea typeface="Montserrat"/>
                <a:cs typeface="Montserrat"/>
                <a:sym typeface="Montserrat"/>
              </a:rPr>
              <a:t>SE</a:t>
            </a:r>
            <a:endParaRPr sz="1800" b="1" i="0" u="none" strike="noStrike" cap="none">
              <a:solidFill>
                <a:srgbClr val="000000"/>
              </a:solidFill>
              <a:latin typeface="Montserrat"/>
              <a:ea typeface="Montserrat"/>
              <a:cs typeface="Montserrat"/>
              <a:sym typeface="Montserrat"/>
            </a:endParaRPr>
          </a:p>
        </p:txBody>
      </p:sp>
      <p:sp>
        <p:nvSpPr>
          <p:cNvPr id="296" name="Google Shape;296;p9"/>
          <p:cNvSpPr txBox="1"/>
          <p:nvPr/>
        </p:nvSpPr>
        <p:spPr>
          <a:xfrm>
            <a:off x="1586917" y="4620300"/>
            <a:ext cx="1853100" cy="154500"/>
          </a:xfrm>
          <a:prstGeom prst="rect">
            <a:avLst/>
          </a:prstGeom>
          <a:noFill/>
          <a:ln>
            <a:noFill/>
          </a:ln>
        </p:spPr>
        <p:txBody>
          <a:bodyPr spcFirstLastPara="1" wrap="square" lIns="0" tIns="9625" rIns="0" bIns="0" anchor="t" anchorCtr="0">
            <a:spAutoFit/>
          </a:bodyPr>
          <a:lstStyle/>
          <a:p>
            <a:pPr marL="7701"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Montserrat"/>
                <a:ea typeface="Montserrat"/>
                <a:cs typeface="Montserrat"/>
                <a:sym typeface="Montserrat"/>
              </a:rPr>
              <a:t>slip on decollement</a:t>
            </a:r>
            <a:endParaRPr sz="1000" b="1" i="0" u="none" strike="noStrike" cap="none">
              <a:solidFill>
                <a:srgbClr val="000000"/>
              </a:solidFill>
              <a:latin typeface="Montserrat"/>
              <a:ea typeface="Montserrat"/>
              <a:cs typeface="Montserrat"/>
              <a:sym typeface="Montserrat"/>
            </a:endParaRPr>
          </a:p>
        </p:txBody>
      </p:sp>
      <p:sp>
        <p:nvSpPr>
          <p:cNvPr id="297" name="Google Shape;297;p9"/>
          <p:cNvSpPr/>
          <p:nvPr/>
        </p:nvSpPr>
        <p:spPr>
          <a:xfrm>
            <a:off x="1037444" y="4616240"/>
            <a:ext cx="2717563" cy="0"/>
          </a:xfrm>
          <a:custGeom>
            <a:avLst/>
            <a:gdLst/>
            <a:ahLst/>
            <a:cxnLst/>
            <a:rect l="l" t="t" r="r" b="b"/>
            <a:pathLst>
              <a:path w="4665345" h="120000" extrusionOk="0">
                <a:moveTo>
                  <a:pt x="0" y="0"/>
                </a:moveTo>
                <a:lnTo>
                  <a:pt x="4665114"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98" name="Google Shape;298;p9"/>
          <p:cNvSpPr/>
          <p:nvPr/>
        </p:nvSpPr>
        <p:spPr>
          <a:xfrm>
            <a:off x="1037444" y="4782911"/>
            <a:ext cx="2717563" cy="0"/>
          </a:xfrm>
          <a:custGeom>
            <a:avLst/>
            <a:gdLst/>
            <a:ahLst/>
            <a:cxnLst/>
            <a:rect l="l" t="t" r="r" b="b"/>
            <a:pathLst>
              <a:path w="4665345" h="120000" extrusionOk="0">
                <a:moveTo>
                  <a:pt x="0" y="0"/>
                </a:moveTo>
                <a:lnTo>
                  <a:pt x="4665114"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299" name="Google Shape;299;p9"/>
          <p:cNvSpPr/>
          <p:nvPr/>
        </p:nvSpPr>
        <p:spPr>
          <a:xfrm>
            <a:off x="1003980" y="4446054"/>
            <a:ext cx="201589" cy="54769"/>
          </a:xfrm>
          <a:custGeom>
            <a:avLst/>
            <a:gdLst/>
            <a:ahLst/>
            <a:cxnLst/>
            <a:rect l="l" t="t" r="r" b="b"/>
            <a:pathLst>
              <a:path w="346075" h="95250" extrusionOk="0">
                <a:moveTo>
                  <a:pt x="0" y="95002"/>
                </a:moveTo>
                <a:lnTo>
                  <a:pt x="345717" y="95002"/>
                </a:lnTo>
                <a:lnTo>
                  <a:pt x="230349" y="0"/>
                </a:lnTo>
              </a:path>
            </a:pathLst>
          </a:custGeom>
          <a:noFill/>
          <a:ln w="967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300" name="Google Shape;300;p9"/>
          <p:cNvSpPr/>
          <p:nvPr/>
        </p:nvSpPr>
        <p:spPr>
          <a:xfrm>
            <a:off x="1003978" y="4589430"/>
            <a:ext cx="201589" cy="54769"/>
          </a:xfrm>
          <a:custGeom>
            <a:avLst/>
            <a:gdLst/>
            <a:ahLst/>
            <a:cxnLst/>
            <a:rect l="l" t="t" r="r" b="b"/>
            <a:pathLst>
              <a:path w="346075" h="95250" extrusionOk="0">
                <a:moveTo>
                  <a:pt x="345717" y="0"/>
                </a:moveTo>
                <a:lnTo>
                  <a:pt x="0" y="0"/>
                </a:lnTo>
                <a:lnTo>
                  <a:pt x="115368" y="95002"/>
                </a:lnTo>
              </a:path>
            </a:pathLst>
          </a:custGeom>
          <a:noFill/>
          <a:ln w="967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301" name="Google Shape;301;p9"/>
          <p:cNvSpPr txBox="1"/>
          <p:nvPr/>
        </p:nvSpPr>
        <p:spPr>
          <a:xfrm>
            <a:off x="8799426" y="5077575"/>
            <a:ext cx="2369400" cy="227400"/>
          </a:xfrm>
          <a:prstGeom prst="rect">
            <a:avLst/>
          </a:prstGeom>
          <a:noFill/>
          <a:ln>
            <a:noFill/>
          </a:ln>
        </p:spPr>
        <p:txBody>
          <a:bodyPr spcFirstLastPara="1" wrap="square" lIns="0" tIns="9625" rIns="0" bIns="0" anchor="t" anchorCtr="0">
            <a:spAutoFit/>
          </a:bodyPr>
          <a:lstStyle/>
          <a:p>
            <a:pPr marL="7701"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Montserrat ExtraBold"/>
                <a:ea typeface="Montserrat ExtraBold"/>
                <a:cs typeface="Montserrat ExtraBold"/>
                <a:sym typeface="Montserrat ExtraBold"/>
              </a:rPr>
              <a:t>OCEANIC CRUST</a:t>
            </a:r>
            <a:endParaRPr sz="1500" b="0" i="0" u="none" strike="noStrike" cap="none">
              <a:solidFill>
                <a:srgbClr val="000000"/>
              </a:solidFill>
              <a:latin typeface="Montserrat ExtraBold"/>
              <a:ea typeface="Montserrat ExtraBold"/>
              <a:cs typeface="Montserrat ExtraBold"/>
              <a:sym typeface="Montserrat ExtraBold"/>
            </a:endParaRPr>
          </a:p>
        </p:txBody>
      </p:sp>
      <p:sp>
        <p:nvSpPr>
          <p:cNvPr id="302" name="Google Shape;302;p9"/>
          <p:cNvSpPr txBox="1"/>
          <p:nvPr/>
        </p:nvSpPr>
        <p:spPr>
          <a:xfrm rot="-4112449">
            <a:off x="7371315" y="2867183"/>
            <a:ext cx="1846717" cy="276249"/>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Montserrat"/>
                <a:ea typeface="Montserrat"/>
                <a:cs typeface="Montserrat"/>
                <a:sym typeface="Montserrat"/>
              </a:rPr>
              <a:t>Dog Bay Line</a:t>
            </a:r>
            <a:endParaRPr sz="1800" b="1" i="0" u="none" strike="noStrike" cap="none">
              <a:solidFill>
                <a:srgbClr val="000000"/>
              </a:solidFill>
              <a:latin typeface="Montserrat"/>
              <a:ea typeface="Montserrat"/>
              <a:cs typeface="Montserrat"/>
              <a:sym typeface="Montserrat"/>
            </a:endParaRPr>
          </a:p>
        </p:txBody>
      </p:sp>
      <p:sp>
        <p:nvSpPr>
          <p:cNvPr id="303" name="Google Shape;303;p9"/>
          <p:cNvSpPr txBox="1"/>
          <p:nvPr/>
        </p:nvSpPr>
        <p:spPr>
          <a:xfrm rot="-3762471">
            <a:off x="10301836" y="3113760"/>
            <a:ext cx="1659877" cy="275231"/>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Montserrat"/>
                <a:ea typeface="Montserrat"/>
                <a:cs typeface="Montserrat"/>
                <a:sym typeface="Montserrat"/>
              </a:rPr>
              <a:t>GRUB Line</a:t>
            </a:r>
            <a:endParaRPr sz="1800" b="0" i="0" u="none" strike="noStrike" cap="none">
              <a:solidFill>
                <a:srgbClr val="000000"/>
              </a:solidFill>
              <a:latin typeface="Montserrat"/>
              <a:ea typeface="Montserrat"/>
              <a:cs typeface="Montserrat"/>
              <a:sym typeface="Montserrat"/>
            </a:endParaRPr>
          </a:p>
        </p:txBody>
      </p:sp>
      <p:sp>
        <p:nvSpPr>
          <p:cNvPr id="304" name="Google Shape;304;p9"/>
          <p:cNvSpPr txBox="1"/>
          <p:nvPr/>
        </p:nvSpPr>
        <p:spPr>
          <a:xfrm>
            <a:off x="8346624" y="2014631"/>
            <a:ext cx="1164600" cy="46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Montserrat"/>
                <a:ea typeface="Montserrat"/>
                <a:cs typeface="Montserrat"/>
                <a:sym typeface="Montserrat"/>
              </a:rPr>
              <a:t>Schooner Fault</a:t>
            </a:r>
            <a:endParaRPr sz="1400" b="0" i="0" u="none" strike="noStrike" cap="none">
              <a:solidFill>
                <a:srgbClr val="000000"/>
              </a:solidFill>
              <a:latin typeface="Montserrat"/>
              <a:ea typeface="Montserrat"/>
              <a:cs typeface="Montserrat"/>
              <a:sym typeface="Montserrat"/>
            </a:endParaRPr>
          </a:p>
        </p:txBody>
      </p:sp>
      <p:sp>
        <p:nvSpPr>
          <p:cNvPr id="305" name="Google Shape;305;p9"/>
          <p:cNvSpPr txBox="1"/>
          <p:nvPr/>
        </p:nvSpPr>
        <p:spPr>
          <a:xfrm>
            <a:off x="9211247" y="1762589"/>
            <a:ext cx="1164600" cy="46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Montserrat"/>
                <a:ea typeface="Montserrat"/>
                <a:cs typeface="Montserrat"/>
                <a:sym typeface="Montserrat"/>
              </a:rPr>
              <a:t>Appleton Fault</a:t>
            </a:r>
            <a:endParaRPr sz="1400" b="0" i="0" u="none" strike="noStrike" cap="none">
              <a:solidFill>
                <a:srgbClr val="000000"/>
              </a:solidFill>
              <a:latin typeface="Montserrat"/>
              <a:ea typeface="Montserrat"/>
              <a:cs typeface="Montserrat"/>
              <a:sym typeface="Montserrat"/>
            </a:endParaRPr>
          </a:p>
        </p:txBody>
      </p:sp>
      <p:sp>
        <p:nvSpPr>
          <p:cNvPr id="306" name="Google Shape;306;p9"/>
          <p:cNvSpPr txBox="1"/>
          <p:nvPr/>
        </p:nvSpPr>
        <p:spPr>
          <a:xfrm>
            <a:off x="10255726" y="1713025"/>
            <a:ext cx="786000" cy="46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Montserrat"/>
                <a:ea typeface="Montserrat"/>
                <a:cs typeface="Montserrat"/>
                <a:sym typeface="Montserrat"/>
              </a:rPr>
              <a:t>JBP Fault</a:t>
            </a:r>
            <a:endParaRPr sz="1400" b="0" i="0" u="none" strike="noStrike" cap="none">
              <a:solidFill>
                <a:srgbClr val="000000"/>
              </a:solidFill>
              <a:latin typeface="Montserrat"/>
              <a:ea typeface="Montserrat"/>
              <a:cs typeface="Montserrat"/>
              <a:sym typeface="Montserrat"/>
            </a:endParaRPr>
          </a:p>
        </p:txBody>
      </p:sp>
      <p:sp>
        <p:nvSpPr>
          <p:cNvPr id="307" name="Google Shape;307;p9"/>
          <p:cNvSpPr txBox="1"/>
          <p:nvPr/>
        </p:nvSpPr>
        <p:spPr>
          <a:xfrm>
            <a:off x="1017304" y="5641794"/>
            <a:ext cx="2742300" cy="87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Montserrat"/>
                <a:ea typeface="Montserrat"/>
                <a:cs typeface="Montserrat"/>
                <a:sym typeface="Montserrat"/>
              </a:rPr>
              <a:t>1. Ocean closes, compression of oceanic crust on continental crust begins.</a:t>
            </a:r>
            <a:endParaRPr sz="1200" b="1" i="0" u="none" strike="noStrike" cap="none">
              <a:solidFill>
                <a:srgbClr val="000000"/>
              </a:solidFill>
              <a:latin typeface="Montserrat"/>
              <a:ea typeface="Montserrat"/>
              <a:cs typeface="Montserrat"/>
              <a:sym typeface="Montserrat"/>
            </a:endParaRPr>
          </a:p>
        </p:txBody>
      </p:sp>
      <p:sp>
        <p:nvSpPr>
          <p:cNvPr id="308" name="Google Shape;308;p9"/>
          <p:cNvSpPr txBox="1"/>
          <p:nvPr/>
        </p:nvSpPr>
        <p:spPr>
          <a:xfrm>
            <a:off x="7466404" y="5639919"/>
            <a:ext cx="3715800" cy="901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Montserrat"/>
                <a:ea typeface="Montserrat"/>
                <a:cs typeface="Montserrat"/>
                <a:sym typeface="Montserrat"/>
              </a:rPr>
              <a:t>3. Fluids promote fault failure (seismic pumping). Auriferous fluids migrate up secondary displacement faults and deposits gold into structural traps (dilational site).</a:t>
            </a:r>
            <a:endParaRPr sz="1200" b="1" i="0" u="none" strike="noStrike" cap="none">
              <a:solidFill>
                <a:srgbClr val="000000"/>
              </a:solidFill>
              <a:latin typeface="Montserrat"/>
              <a:ea typeface="Montserrat"/>
              <a:cs typeface="Montserrat"/>
              <a:sym typeface="Montserrat"/>
            </a:endParaRPr>
          </a:p>
        </p:txBody>
      </p:sp>
      <p:cxnSp>
        <p:nvCxnSpPr>
          <p:cNvPr id="309" name="Google Shape;309;p9"/>
          <p:cNvCxnSpPr>
            <a:stCxn id="304" idx="2"/>
          </p:cNvCxnSpPr>
          <p:nvPr/>
        </p:nvCxnSpPr>
        <p:spPr>
          <a:xfrm>
            <a:off x="8928924" y="2475431"/>
            <a:ext cx="597600" cy="237600"/>
          </a:xfrm>
          <a:prstGeom prst="straightConnector1">
            <a:avLst/>
          </a:prstGeom>
          <a:noFill/>
          <a:ln w="12700" cap="flat" cmpd="sng">
            <a:solidFill>
              <a:schemeClr val="dk1"/>
            </a:solidFill>
            <a:prstDash val="solid"/>
            <a:round/>
            <a:headEnd type="none" w="sm" len="sm"/>
            <a:tailEnd type="triangle" w="med" len="med"/>
          </a:ln>
        </p:spPr>
      </p:cxnSp>
      <p:cxnSp>
        <p:nvCxnSpPr>
          <p:cNvPr id="310" name="Google Shape;310;p9"/>
          <p:cNvCxnSpPr>
            <a:stCxn id="305" idx="2"/>
          </p:cNvCxnSpPr>
          <p:nvPr/>
        </p:nvCxnSpPr>
        <p:spPr>
          <a:xfrm>
            <a:off x="9793547" y="2223389"/>
            <a:ext cx="80400" cy="270600"/>
          </a:xfrm>
          <a:prstGeom prst="straightConnector1">
            <a:avLst/>
          </a:prstGeom>
          <a:noFill/>
          <a:ln w="12700" cap="flat" cmpd="sng">
            <a:solidFill>
              <a:schemeClr val="dk1"/>
            </a:solidFill>
            <a:prstDash val="solid"/>
            <a:round/>
            <a:headEnd type="none" w="sm" len="sm"/>
            <a:tailEnd type="triangle" w="med" len="med"/>
          </a:ln>
        </p:spPr>
      </p:cxnSp>
      <p:cxnSp>
        <p:nvCxnSpPr>
          <p:cNvPr id="311" name="Google Shape;311;p9"/>
          <p:cNvCxnSpPr>
            <a:stCxn id="306" idx="2"/>
          </p:cNvCxnSpPr>
          <p:nvPr/>
        </p:nvCxnSpPr>
        <p:spPr>
          <a:xfrm flipH="1">
            <a:off x="10387726" y="2173825"/>
            <a:ext cx="261000" cy="120900"/>
          </a:xfrm>
          <a:prstGeom prst="straightConnector1">
            <a:avLst/>
          </a:prstGeom>
          <a:noFill/>
          <a:ln w="12700" cap="flat" cmpd="sng">
            <a:solidFill>
              <a:schemeClr val="dk1"/>
            </a:solidFill>
            <a:prstDash val="solid"/>
            <a:round/>
            <a:headEnd type="none" w="sm" len="sm"/>
            <a:tailEnd type="triangle" w="med" len="med"/>
          </a:ln>
        </p:spPr>
      </p:cxnSp>
      <p:sp>
        <p:nvSpPr>
          <p:cNvPr id="312" name="Google Shape;312;p9"/>
          <p:cNvSpPr txBox="1"/>
          <p:nvPr/>
        </p:nvSpPr>
        <p:spPr>
          <a:xfrm>
            <a:off x="1003976" y="4824554"/>
            <a:ext cx="2746200" cy="727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Montserrat ExtraBold"/>
                <a:ea typeface="Montserrat ExtraBold"/>
                <a:cs typeface="Montserrat ExtraBold"/>
                <a:sym typeface="Montserrat ExtraBold"/>
              </a:rPr>
              <a:t>OCEANIC CRUST</a:t>
            </a:r>
            <a:endParaRPr sz="1400" b="0" i="0" u="none" strike="noStrike" cap="none">
              <a:solidFill>
                <a:srgbClr val="000000"/>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313" name="Google Shape;313;p9"/>
          <p:cNvSpPr txBox="1"/>
          <p:nvPr/>
        </p:nvSpPr>
        <p:spPr>
          <a:xfrm>
            <a:off x="6581250" y="2097225"/>
            <a:ext cx="328432" cy="168470"/>
          </a:xfrm>
          <a:prstGeom prst="rect">
            <a:avLst/>
          </a:prstGeom>
          <a:noFill/>
          <a:ln>
            <a:noFill/>
          </a:ln>
        </p:spPr>
        <p:txBody>
          <a:bodyPr spcFirstLastPara="1" wrap="square" lIns="0" tIns="10000" rIns="0" bIns="0" anchor="t" anchorCtr="0">
            <a:spAutoFit/>
          </a:bodyPr>
          <a:lstStyle/>
          <a:p>
            <a:pPr marL="7701" marR="0" lvl="0" indent="0" algn="l" rtl="0">
              <a:lnSpc>
                <a:spcPct val="100000"/>
              </a:lnSpc>
              <a:spcBef>
                <a:spcPts val="0"/>
              </a:spcBef>
              <a:spcAft>
                <a:spcPts val="0"/>
              </a:spcAft>
              <a:buClr>
                <a:srgbClr val="000000"/>
              </a:buClr>
              <a:buSzPts val="1092"/>
              <a:buFont typeface="Arial"/>
              <a:buNone/>
            </a:pPr>
            <a:r>
              <a:rPr lang="en-US" sz="1092" b="1" i="0" u="none" strike="noStrike" cap="none">
                <a:solidFill>
                  <a:srgbClr val="000000"/>
                </a:solidFill>
                <a:latin typeface="Montserrat"/>
                <a:ea typeface="Montserrat"/>
                <a:cs typeface="Montserrat"/>
                <a:sym typeface="Montserrat"/>
              </a:rPr>
              <a:t>SE</a:t>
            </a:r>
            <a:endParaRPr sz="1092" b="1" i="0" u="none" strike="noStrike" cap="none">
              <a:solidFill>
                <a:srgbClr val="000000"/>
              </a:solidFill>
              <a:latin typeface="Montserrat"/>
              <a:ea typeface="Montserrat"/>
              <a:cs typeface="Montserrat"/>
              <a:sym typeface="Montserrat"/>
            </a:endParaRPr>
          </a:p>
        </p:txBody>
      </p:sp>
      <p:sp>
        <p:nvSpPr>
          <p:cNvPr id="314" name="Google Shape;314;p9"/>
          <p:cNvSpPr/>
          <p:nvPr/>
        </p:nvSpPr>
        <p:spPr>
          <a:xfrm>
            <a:off x="4523601" y="2399900"/>
            <a:ext cx="2213364" cy="1011667"/>
          </a:xfrm>
          <a:custGeom>
            <a:avLst/>
            <a:gdLst/>
            <a:ahLst/>
            <a:cxnLst/>
            <a:rect l="l" t="t" r="r" b="b"/>
            <a:pathLst>
              <a:path w="3860800" h="1764665" extrusionOk="0">
                <a:moveTo>
                  <a:pt x="0" y="1037635"/>
                </a:moveTo>
                <a:lnTo>
                  <a:pt x="107062" y="1346853"/>
                </a:lnTo>
                <a:lnTo>
                  <a:pt x="168401" y="1512002"/>
                </a:lnTo>
                <a:lnTo>
                  <a:pt x="207107" y="1588953"/>
                </a:lnTo>
                <a:lnTo>
                  <a:pt x="246264" y="1633574"/>
                </a:lnTo>
                <a:lnTo>
                  <a:pt x="253717" y="1642272"/>
                </a:lnTo>
                <a:lnTo>
                  <a:pt x="261122" y="1652974"/>
                </a:lnTo>
                <a:lnTo>
                  <a:pt x="268655" y="1665196"/>
                </a:lnTo>
                <a:lnTo>
                  <a:pt x="276496" y="1678452"/>
                </a:lnTo>
                <a:lnTo>
                  <a:pt x="284822" y="1692257"/>
                </a:lnTo>
                <a:lnTo>
                  <a:pt x="314487" y="1732104"/>
                </a:lnTo>
                <a:lnTo>
                  <a:pt x="354917" y="1759402"/>
                </a:lnTo>
                <a:lnTo>
                  <a:pt x="390223" y="1764155"/>
                </a:lnTo>
                <a:lnTo>
                  <a:pt x="410914" y="1761040"/>
                </a:lnTo>
                <a:lnTo>
                  <a:pt x="459265" y="1741401"/>
                </a:lnTo>
                <a:lnTo>
                  <a:pt x="518091" y="1700645"/>
                </a:lnTo>
                <a:lnTo>
                  <a:pt x="551877" y="1671133"/>
                </a:lnTo>
                <a:lnTo>
                  <a:pt x="588815" y="1634886"/>
                </a:lnTo>
                <a:lnTo>
                  <a:pt x="629083" y="1591416"/>
                </a:lnTo>
                <a:lnTo>
                  <a:pt x="672858" y="1540239"/>
                </a:lnTo>
                <a:lnTo>
                  <a:pt x="720320" y="1480868"/>
                </a:lnTo>
                <a:lnTo>
                  <a:pt x="771645" y="1412818"/>
                </a:lnTo>
                <a:lnTo>
                  <a:pt x="827011" y="1335604"/>
                </a:lnTo>
                <a:lnTo>
                  <a:pt x="856924" y="1293171"/>
                </a:lnTo>
                <a:lnTo>
                  <a:pt x="887051" y="1250891"/>
                </a:lnTo>
                <a:lnTo>
                  <a:pt x="917361" y="1208742"/>
                </a:lnTo>
                <a:lnTo>
                  <a:pt x="947825" y="1166703"/>
                </a:lnTo>
                <a:lnTo>
                  <a:pt x="978413" y="1124754"/>
                </a:lnTo>
                <a:lnTo>
                  <a:pt x="1009096" y="1082871"/>
                </a:lnTo>
                <a:lnTo>
                  <a:pt x="1039843" y="1041036"/>
                </a:lnTo>
                <a:lnTo>
                  <a:pt x="1070624" y="999225"/>
                </a:lnTo>
                <a:lnTo>
                  <a:pt x="1101411" y="957417"/>
                </a:lnTo>
                <a:lnTo>
                  <a:pt x="1132173" y="915592"/>
                </a:lnTo>
                <a:lnTo>
                  <a:pt x="1162880" y="873727"/>
                </a:lnTo>
                <a:lnTo>
                  <a:pt x="1193503" y="831802"/>
                </a:lnTo>
                <a:lnTo>
                  <a:pt x="1224011" y="789795"/>
                </a:lnTo>
                <a:lnTo>
                  <a:pt x="1254376" y="747685"/>
                </a:lnTo>
                <a:lnTo>
                  <a:pt x="1284567" y="705450"/>
                </a:lnTo>
                <a:lnTo>
                  <a:pt x="1314555" y="663069"/>
                </a:lnTo>
                <a:lnTo>
                  <a:pt x="1344309" y="620521"/>
                </a:lnTo>
                <a:lnTo>
                  <a:pt x="1373801" y="577785"/>
                </a:lnTo>
                <a:lnTo>
                  <a:pt x="1400340" y="538208"/>
                </a:lnTo>
                <a:lnTo>
                  <a:pt x="1426683" y="497677"/>
                </a:lnTo>
                <a:lnTo>
                  <a:pt x="1453052" y="456532"/>
                </a:lnTo>
                <a:lnTo>
                  <a:pt x="1479668" y="415110"/>
                </a:lnTo>
                <a:lnTo>
                  <a:pt x="1506751" y="373750"/>
                </a:lnTo>
                <a:lnTo>
                  <a:pt x="1534525" y="332791"/>
                </a:lnTo>
                <a:lnTo>
                  <a:pt x="1563209" y="292570"/>
                </a:lnTo>
                <a:lnTo>
                  <a:pt x="1593026" y="253427"/>
                </a:lnTo>
                <a:lnTo>
                  <a:pt x="1624196" y="215699"/>
                </a:lnTo>
                <a:lnTo>
                  <a:pt x="1656942" y="179726"/>
                </a:lnTo>
                <a:lnTo>
                  <a:pt x="1691484" y="145845"/>
                </a:lnTo>
                <a:lnTo>
                  <a:pt x="1728045" y="114396"/>
                </a:lnTo>
                <a:lnTo>
                  <a:pt x="1766844" y="85717"/>
                </a:lnTo>
                <a:lnTo>
                  <a:pt x="1808105" y="60146"/>
                </a:lnTo>
                <a:lnTo>
                  <a:pt x="1852048" y="38021"/>
                </a:lnTo>
                <a:lnTo>
                  <a:pt x="1901021" y="18957"/>
                </a:lnTo>
                <a:lnTo>
                  <a:pt x="1947740" y="6430"/>
                </a:lnTo>
                <a:lnTo>
                  <a:pt x="1992249" y="194"/>
                </a:lnTo>
                <a:lnTo>
                  <a:pt x="2034597" y="0"/>
                </a:lnTo>
                <a:lnTo>
                  <a:pt x="2074829" y="5600"/>
                </a:lnTo>
                <a:lnTo>
                  <a:pt x="2112992" y="16749"/>
                </a:lnTo>
                <a:lnTo>
                  <a:pt x="2149133" y="33198"/>
                </a:lnTo>
                <a:lnTo>
                  <a:pt x="2183298" y="54699"/>
                </a:lnTo>
                <a:lnTo>
                  <a:pt x="2215534" y="81006"/>
                </a:lnTo>
                <a:lnTo>
                  <a:pt x="2245887" y="111871"/>
                </a:lnTo>
                <a:lnTo>
                  <a:pt x="2274404" y="147047"/>
                </a:lnTo>
                <a:lnTo>
                  <a:pt x="2301132" y="186285"/>
                </a:lnTo>
                <a:lnTo>
                  <a:pt x="2326116" y="229339"/>
                </a:lnTo>
                <a:lnTo>
                  <a:pt x="2349404" y="275961"/>
                </a:lnTo>
                <a:lnTo>
                  <a:pt x="2381244" y="345058"/>
                </a:lnTo>
                <a:lnTo>
                  <a:pt x="2412025" y="412980"/>
                </a:lnTo>
                <a:lnTo>
                  <a:pt x="2441751" y="479615"/>
                </a:lnTo>
                <a:lnTo>
                  <a:pt x="2470424" y="544849"/>
                </a:lnTo>
                <a:lnTo>
                  <a:pt x="2498048" y="608572"/>
                </a:lnTo>
                <a:lnTo>
                  <a:pt x="2524626" y="670669"/>
                </a:lnTo>
                <a:lnTo>
                  <a:pt x="2550163" y="731030"/>
                </a:lnTo>
                <a:lnTo>
                  <a:pt x="2574660" y="789540"/>
                </a:lnTo>
                <a:lnTo>
                  <a:pt x="2598123" y="846089"/>
                </a:lnTo>
                <a:lnTo>
                  <a:pt x="2620553" y="900564"/>
                </a:lnTo>
                <a:lnTo>
                  <a:pt x="2641954" y="952852"/>
                </a:lnTo>
                <a:lnTo>
                  <a:pt x="2662331" y="1002841"/>
                </a:lnTo>
                <a:lnTo>
                  <a:pt x="2681685" y="1050418"/>
                </a:lnTo>
                <a:lnTo>
                  <a:pt x="2700021" y="1095472"/>
                </a:lnTo>
                <a:lnTo>
                  <a:pt x="2717342" y="1137889"/>
                </a:lnTo>
                <a:lnTo>
                  <a:pt x="2733652" y="1177557"/>
                </a:lnTo>
                <a:lnTo>
                  <a:pt x="2748953" y="1214365"/>
                </a:lnTo>
                <a:lnTo>
                  <a:pt x="2776544" y="1278946"/>
                </a:lnTo>
                <a:lnTo>
                  <a:pt x="2800142" y="1330734"/>
                </a:lnTo>
                <a:lnTo>
                  <a:pt x="2819775" y="1368830"/>
                </a:lnTo>
                <a:lnTo>
                  <a:pt x="2837316" y="1396575"/>
                </a:lnTo>
                <a:lnTo>
                  <a:pt x="2847841" y="1412839"/>
                </a:lnTo>
                <a:lnTo>
                  <a:pt x="2873087" y="1449448"/>
                </a:lnTo>
                <a:lnTo>
                  <a:pt x="2904311" y="1487548"/>
                </a:lnTo>
                <a:lnTo>
                  <a:pt x="2941973" y="1522401"/>
                </a:lnTo>
                <a:lnTo>
                  <a:pt x="2986533" y="1549266"/>
                </a:lnTo>
                <a:lnTo>
                  <a:pt x="3038452" y="1563404"/>
                </a:lnTo>
                <a:lnTo>
                  <a:pt x="3067314" y="1564218"/>
                </a:lnTo>
                <a:lnTo>
                  <a:pt x="3098189" y="1560073"/>
                </a:lnTo>
                <a:lnTo>
                  <a:pt x="3166204" y="1534536"/>
                </a:lnTo>
                <a:lnTo>
                  <a:pt x="3203460" y="1511958"/>
                </a:lnTo>
                <a:lnTo>
                  <a:pt x="3242959" y="1482052"/>
                </a:lnTo>
                <a:lnTo>
                  <a:pt x="3284756" y="1444223"/>
                </a:lnTo>
                <a:lnTo>
                  <a:pt x="3328912" y="1397880"/>
                </a:lnTo>
                <a:lnTo>
                  <a:pt x="3375481" y="1342430"/>
                </a:lnTo>
                <a:lnTo>
                  <a:pt x="3424524" y="1277282"/>
                </a:lnTo>
                <a:lnTo>
                  <a:pt x="3648250" y="951476"/>
                </a:lnTo>
                <a:lnTo>
                  <a:pt x="3780831" y="736604"/>
                </a:lnTo>
                <a:lnTo>
                  <a:pt x="3844255" y="618252"/>
                </a:lnTo>
                <a:lnTo>
                  <a:pt x="3860510" y="582004"/>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15" name="Google Shape;315;p9"/>
          <p:cNvSpPr/>
          <p:nvPr/>
        </p:nvSpPr>
        <p:spPr>
          <a:xfrm>
            <a:off x="4412849" y="3096640"/>
            <a:ext cx="2324031" cy="811809"/>
          </a:xfrm>
          <a:custGeom>
            <a:avLst/>
            <a:gdLst/>
            <a:ahLst/>
            <a:cxnLst/>
            <a:rect l="l" t="t" r="r" b="b"/>
            <a:pathLst>
              <a:path w="4053840" h="1416050" extrusionOk="0">
                <a:moveTo>
                  <a:pt x="0" y="900733"/>
                </a:moveTo>
                <a:lnTo>
                  <a:pt x="96256" y="1090054"/>
                </a:lnTo>
                <a:lnTo>
                  <a:pt x="152049" y="1192841"/>
                </a:lnTo>
                <a:lnTo>
                  <a:pt x="188713" y="1244803"/>
                </a:lnTo>
                <a:lnTo>
                  <a:pt x="227584" y="1281653"/>
                </a:lnTo>
                <a:lnTo>
                  <a:pt x="235464" y="1289141"/>
                </a:lnTo>
                <a:lnTo>
                  <a:pt x="244660" y="1298643"/>
                </a:lnTo>
                <a:lnTo>
                  <a:pt x="255233" y="1309737"/>
                </a:lnTo>
                <a:lnTo>
                  <a:pt x="267244" y="1321998"/>
                </a:lnTo>
                <a:lnTo>
                  <a:pt x="295829" y="1348331"/>
                </a:lnTo>
                <a:lnTo>
                  <a:pt x="330908" y="1374257"/>
                </a:lnTo>
                <a:lnTo>
                  <a:pt x="372974" y="1396389"/>
                </a:lnTo>
                <a:lnTo>
                  <a:pt x="422520" y="1411342"/>
                </a:lnTo>
                <a:lnTo>
                  <a:pt x="480038" y="1415729"/>
                </a:lnTo>
                <a:lnTo>
                  <a:pt x="511941" y="1412903"/>
                </a:lnTo>
                <a:lnTo>
                  <a:pt x="582343" y="1395092"/>
                </a:lnTo>
                <a:lnTo>
                  <a:pt x="620965" y="1379262"/>
                </a:lnTo>
                <a:lnTo>
                  <a:pt x="661949" y="1358251"/>
                </a:lnTo>
                <a:lnTo>
                  <a:pt x="705358" y="1331636"/>
                </a:lnTo>
                <a:lnTo>
                  <a:pt x="751254" y="1298993"/>
                </a:lnTo>
                <a:lnTo>
                  <a:pt x="799697" y="1259899"/>
                </a:lnTo>
                <a:lnTo>
                  <a:pt x="850749" y="1213931"/>
                </a:lnTo>
                <a:lnTo>
                  <a:pt x="904472" y="1160666"/>
                </a:lnTo>
                <a:lnTo>
                  <a:pt x="960928" y="1099681"/>
                </a:lnTo>
                <a:lnTo>
                  <a:pt x="1020178" y="1030551"/>
                </a:lnTo>
                <a:lnTo>
                  <a:pt x="1050963" y="992939"/>
                </a:lnTo>
                <a:lnTo>
                  <a:pt x="1081463" y="954939"/>
                </a:lnTo>
                <a:lnTo>
                  <a:pt x="1111686" y="916632"/>
                </a:lnTo>
                <a:lnTo>
                  <a:pt x="1141635" y="878096"/>
                </a:lnTo>
                <a:lnTo>
                  <a:pt x="1171318" y="839411"/>
                </a:lnTo>
                <a:lnTo>
                  <a:pt x="1200740" y="800657"/>
                </a:lnTo>
                <a:lnTo>
                  <a:pt x="1229906" y="761914"/>
                </a:lnTo>
                <a:lnTo>
                  <a:pt x="1258822" y="723262"/>
                </a:lnTo>
                <a:lnTo>
                  <a:pt x="1287494" y="684780"/>
                </a:lnTo>
                <a:lnTo>
                  <a:pt x="1315928" y="646548"/>
                </a:lnTo>
                <a:lnTo>
                  <a:pt x="1344128" y="608645"/>
                </a:lnTo>
                <a:lnTo>
                  <a:pt x="1372102" y="571152"/>
                </a:lnTo>
                <a:lnTo>
                  <a:pt x="1399854" y="534148"/>
                </a:lnTo>
                <a:lnTo>
                  <a:pt x="1427390" y="497712"/>
                </a:lnTo>
                <a:lnTo>
                  <a:pt x="1454716" y="461925"/>
                </a:lnTo>
                <a:lnTo>
                  <a:pt x="1481837" y="426866"/>
                </a:lnTo>
                <a:lnTo>
                  <a:pt x="1508760" y="392615"/>
                </a:lnTo>
                <a:lnTo>
                  <a:pt x="1535490" y="359252"/>
                </a:lnTo>
                <a:lnTo>
                  <a:pt x="1562032" y="326856"/>
                </a:lnTo>
                <a:lnTo>
                  <a:pt x="1588393" y="295507"/>
                </a:lnTo>
                <a:lnTo>
                  <a:pt x="1614577" y="265284"/>
                </a:lnTo>
                <a:lnTo>
                  <a:pt x="1640591" y="236268"/>
                </a:lnTo>
                <a:lnTo>
                  <a:pt x="1692130" y="182174"/>
                </a:lnTo>
                <a:lnTo>
                  <a:pt x="1743057" y="133862"/>
                </a:lnTo>
                <a:lnTo>
                  <a:pt x="1793415" y="91971"/>
                </a:lnTo>
                <a:lnTo>
                  <a:pt x="1843250" y="57136"/>
                </a:lnTo>
                <a:lnTo>
                  <a:pt x="1892608" y="29997"/>
                </a:lnTo>
                <a:lnTo>
                  <a:pt x="1941535" y="11190"/>
                </a:lnTo>
                <a:lnTo>
                  <a:pt x="1990075" y="1354"/>
                </a:lnTo>
                <a:lnTo>
                  <a:pt x="2014215" y="0"/>
                </a:lnTo>
                <a:lnTo>
                  <a:pt x="2038275" y="1126"/>
                </a:lnTo>
                <a:lnTo>
                  <a:pt x="2086179" y="11144"/>
                </a:lnTo>
                <a:lnTo>
                  <a:pt x="2133833" y="32046"/>
                </a:lnTo>
                <a:lnTo>
                  <a:pt x="2181282" y="64468"/>
                </a:lnTo>
                <a:lnTo>
                  <a:pt x="2228572" y="109050"/>
                </a:lnTo>
                <a:lnTo>
                  <a:pt x="2275749" y="166428"/>
                </a:lnTo>
                <a:lnTo>
                  <a:pt x="2299308" y="200115"/>
                </a:lnTo>
                <a:lnTo>
                  <a:pt x="2322857" y="237240"/>
                </a:lnTo>
                <a:lnTo>
                  <a:pt x="2346399" y="277883"/>
                </a:lnTo>
                <a:lnTo>
                  <a:pt x="2377708" y="334407"/>
                </a:lnTo>
                <a:lnTo>
                  <a:pt x="2408462" y="390046"/>
                </a:lnTo>
                <a:lnTo>
                  <a:pt x="2438692" y="444724"/>
                </a:lnTo>
                <a:lnTo>
                  <a:pt x="2468431" y="498368"/>
                </a:lnTo>
                <a:lnTo>
                  <a:pt x="2497709" y="550905"/>
                </a:lnTo>
                <a:lnTo>
                  <a:pt x="2526560" y="602260"/>
                </a:lnTo>
                <a:lnTo>
                  <a:pt x="2555014" y="652359"/>
                </a:lnTo>
                <a:lnTo>
                  <a:pt x="2583103" y="701129"/>
                </a:lnTo>
                <a:lnTo>
                  <a:pt x="2610859" y="748496"/>
                </a:lnTo>
                <a:lnTo>
                  <a:pt x="2638315" y="794385"/>
                </a:lnTo>
                <a:lnTo>
                  <a:pt x="2665500" y="838724"/>
                </a:lnTo>
                <a:lnTo>
                  <a:pt x="2692448" y="881437"/>
                </a:lnTo>
                <a:lnTo>
                  <a:pt x="2719191" y="922452"/>
                </a:lnTo>
                <a:lnTo>
                  <a:pt x="2745758" y="961694"/>
                </a:lnTo>
                <a:lnTo>
                  <a:pt x="2772184" y="999090"/>
                </a:lnTo>
                <a:lnTo>
                  <a:pt x="2798499" y="1034565"/>
                </a:lnTo>
                <a:lnTo>
                  <a:pt x="2824735" y="1068046"/>
                </a:lnTo>
                <a:lnTo>
                  <a:pt x="2850923" y="1099459"/>
                </a:lnTo>
                <a:lnTo>
                  <a:pt x="2877096" y="1128730"/>
                </a:lnTo>
                <a:lnTo>
                  <a:pt x="2929523" y="1180550"/>
                </a:lnTo>
                <a:lnTo>
                  <a:pt x="2982270" y="1222916"/>
                </a:lnTo>
                <a:lnTo>
                  <a:pt x="3035589" y="1255237"/>
                </a:lnTo>
                <a:lnTo>
                  <a:pt x="3089735" y="1276921"/>
                </a:lnTo>
                <a:lnTo>
                  <a:pt x="3144963" y="1287377"/>
                </a:lnTo>
                <a:lnTo>
                  <a:pt x="3173061" y="1288210"/>
                </a:lnTo>
                <a:lnTo>
                  <a:pt x="3201526" y="1286015"/>
                </a:lnTo>
                <a:lnTo>
                  <a:pt x="3259677" y="1272244"/>
                </a:lnTo>
                <a:lnTo>
                  <a:pt x="3319672" y="1245472"/>
                </a:lnTo>
                <a:lnTo>
                  <a:pt x="3381764" y="1205109"/>
                </a:lnTo>
                <a:lnTo>
                  <a:pt x="3413676" y="1179646"/>
                </a:lnTo>
                <a:lnTo>
                  <a:pt x="3685836" y="935439"/>
                </a:lnTo>
                <a:lnTo>
                  <a:pt x="3886719" y="734838"/>
                </a:lnTo>
                <a:lnTo>
                  <a:pt x="4011088" y="598978"/>
                </a:lnTo>
                <a:lnTo>
                  <a:pt x="4053709" y="548995"/>
                </a:lnTo>
              </a:path>
            </a:pathLst>
          </a:custGeom>
          <a:noFill/>
          <a:ln w="193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16" name="Google Shape;316;p9"/>
          <p:cNvSpPr/>
          <p:nvPr/>
        </p:nvSpPr>
        <p:spPr>
          <a:xfrm>
            <a:off x="4489331" y="2766428"/>
            <a:ext cx="2260689" cy="929758"/>
          </a:xfrm>
          <a:custGeom>
            <a:avLst/>
            <a:gdLst/>
            <a:ahLst/>
            <a:cxnLst/>
            <a:rect l="l" t="t" r="r" b="b"/>
            <a:pathLst>
              <a:path w="3943350" h="1621790" extrusionOk="0">
                <a:moveTo>
                  <a:pt x="0" y="1065807"/>
                </a:moveTo>
                <a:lnTo>
                  <a:pt x="146648" y="1458608"/>
                </a:lnTo>
                <a:lnTo>
                  <a:pt x="260926" y="1621345"/>
                </a:lnTo>
                <a:lnTo>
                  <a:pt x="401689" y="1582641"/>
                </a:lnTo>
                <a:lnTo>
                  <a:pt x="627792" y="1371117"/>
                </a:lnTo>
                <a:lnTo>
                  <a:pt x="669356" y="1329114"/>
                </a:lnTo>
                <a:lnTo>
                  <a:pt x="711563" y="1285630"/>
                </a:lnTo>
                <a:lnTo>
                  <a:pt x="754276" y="1240862"/>
                </a:lnTo>
                <a:lnTo>
                  <a:pt x="797358" y="1195012"/>
                </a:lnTo>
                <a:lnTo>
                  <a:pt x="840671" y="1148278"/>
                </a:lnTo>
                <a:lnTo>
                  <a:pt x="884079" y="1100860"/>
                </a:lnTo>
                <a:lnTo>
                  <a:pt x="927444" y="1052957"/>
                </a:lnTo>
                <a:lnTo>
                  <a:pt x="970629" y="1004769"/>
                </a:lnTo>
                <a:lnTo>
                  <a:pt x="1013496" y="956495"/>
                </a:lnTo>
                <a:lnTo>
                  <a:pt x="1055909" y="908334"/>
                </a:lnTo>
                <a:lnTo>
                  <a:pt x="1097730" y="860486"/>
                </a:lnTo>
                <a:lnTo>
                  <a:pt x="1138822" y="813150"/>
                </a:lnTo>
                <a:lnTo>
                  <a:pt x="1179048" y="766527"/>
                </a:lnTo>
                <a:lnTo>
                  <a:pt x="1218270" y="720814"/>
                </a:lnTo>
                <a:lnTo>
                  <a:pt x="1256352" y="676211"/>
                </a:lnTo>
                <a:lnTo>
                  <a:pt x="1293155" y="632919"/>
                </a:lnTo>
                <a:lnTo>
                  <a:pt x="1328544" y="591136"/>
                </a:lnTo>
                <a:lnTo>
                  <a:pt x="1362380" y="551062"/>
                </a:lnTo>
                <a:lnTo>
                  <a:pt x="1394527" y="512896"/>
                </a:lnTo>
                <a:lnTo>
                  <a:pt x="1424847" y="476838"/>
                </a:lnTo>
                <a:lnTo>
                  <a:pt x="1453203" y="443087"/>
                </a:lnTo>
                <a:lnTo>
                  <a:pt x="1479458" y="411842"/>
                </a:lnTo>
                <a:lnTo>
                  <a:pt x="1525115" y="357669"/>
                </a:lnTo>
                <a:lnTo>
                  <a:pt x="1560720" y="315916"/>
                </a:lnTo>
                <a:lnTo>
                  <a:pt x="1585176" y="288176"/>
                </a:lnTo>
                <a:lnTo>
                  <a:pt x="1616514" y="252496"/>
                </a:lnTo>
                <a:lnTo>
                  <a:pt x="1647246" y="215652"/>
                </a:lnTo>
                <a:lnTo>
                  <a:pt x="1678076" y="178597"/>
                </a:lnTo>
                <a:lnTo>
                  <a:pt x="1709708" y="142284"/>
                </a:lnTo>
                <a:lnTo>
                  <a:pt x="1742846" y="107665"/>
                </a:lnTo>
                <a:lnTo>
                  <a:pt x="1778195" y="75692"/>
                </a:lnTo>
                <a:lnTo>
                  <a:pt x="1816458" y="47317"/>
                </a:lnTo>
                <a:lnTo>
                  <a:pt x="1858341" y="23493"/>
                </a:lnTo>
                <a:lnTo>
                  <a:pt x="1902259" y="6882"/>
                </a:lnTo>
                <a:lnTo>
                  <a:pt x="1943919" y="0"/>
                </a:lnTo>
                <a:lnTo>
                  <a:pt x="1983396" y="1917"/>
                </a:lnTo>
                <a:lnTo>
                  <a:pt x="2020764" y="11703"/>
                </a:lnTo>
                <a:lnTo>
                  <a:pt x="2056097" y="28428"/>
                </a:lnTo>
                <a:lnTo>
                  <a:pt x="2089468" y="51161"/>
                </a:lnTo>
                <a:lnTo>
                  <a:pt x="2120952" y="78973"/>
                </a:lnTo>
                <a:lnTo>
                  <a:pt x="2150622" y="110932"/>
                </a:lnTo>
                <a:lnTo>
                  <a:pt x="2178554" y="146108"/>
                </a:lnTo>
                <a:lnTo>
                  <a:pt x="2204820" y="183572"/>
                </a:lnTo>
                <a:lnTo>
                  <a:pt x="2229495" y="222393"/>
                </a:lnTo>
                <a:lnTo>
                  <a:pt x="2252653" y="261640"/>
                </a:lnTo>
                <a:lnTo>
                  <a:pt x="2274368" y="300383"/>
                </a:lnTo>
                <a:lnTo>
                  <a:pt x="2294713" y="337693"/>
                </a:lnTo>
                <a:lnTo>
                  <a:pt x="2313764" y="372638"/>
                </a:lnTo>
                <a:lnTo>
                  <a:pt x="2331593" y="404288"/>
                </a:lnTo>
                <a:lnTo>
                  <a:pt x="2356777" y="448113"/>
                </a:lnTo>
                <a:lnTo>
                  <a:pt x="2381607" y="492156"/>
                </a:lnTo>
                <a:lnTo>
                  <a:pt x="2406122" y="536392"/>
                </a:lnTo>
                <a:lnTo>
                  <a:pt x="2430362" y="580796"/>
                </a:lnTo>
                <a:lnTo>
                  <a:pt x="2454366" y="625343"/>
                </a:lnTo>
                <a:lnTo>
                  <a:pt x="2478174" y="670008"/>
                </a:lnTo>
                <a:lnTo>
                  <a:pt x="2501823" y="714765"/>
                </a:lnTo>
                <a:lnTo>
                  <a:pt x="2525354" y="759590"/>
                </a:lnTo>
                <a:lnTo>
                  <a:pt x="2548805" y="804457"/>
                </a:lnTo>
                <a:lnTo>
                  <a:pt x="2572216" y="849342"/>
                </a:lnTo>
                <a:lnTo>
                  <a:pt x="2595625" y="894219"/>
                </a:lnTo>
                <a:lnTo>
                  <a:pt x="2619073" y="939063"/>
                </a:lnTo>
                <a:lnTo>
                  <a:pt x="2642597" y="983849"/>
                </a:lnTo>
                <a:lnTo>
                  <a:pt x="2666237" y="1028552"/>
                </a:lnTo>
                <a:lnTo>
                  <a:pt x="2690033" y="1073147"/>
                </a:lnTo>
                <a:lnTo>
                  <a:pt x="2712003" y="1114400"/>
                </a:lnTo>
                <a:lnTo>
                  <a:pt x="2734950" y="1157199"/>
                </a:lnTo>
                <a:lnTo>
                  <a:pt x="2759130" y="1200743"/>
                </a:lnTo>
                <a:lnTo>
                  <a:pt x="2784799" y="1244227"/>
                </a:lnTo>
                <a:lnTo>
                  <a:pt x="2812214" y="1286848"/>
                </a:lnTo>
                <a:lnTo>
                  <a:pt x="2841630" y="1327802"/>
                </a:lnTo>
                <a:lnTo>
                  <a:pt x="2873305" y="1366288"/>
                </a:lnTo>
                <a:lnTo>
                  <a:pt x="2907494" y="1401500"/>
                </a:lnTo>
                <a:lnTo>
                  <a:pt x="2944455" y="1432637"/>
                </a:lnTo>
                <a:lnTo>
                  <a:pt x="2984443" y="1458895"/>
                </a:lnTo>
                <a:lnTo>
                  <a:pt x="3032540" y="1480117"/>
                </a:lnTo>
                <a:lnTo>
                  <a:pt x="3079073" y="1489390"/>
                </a:lnTo>
                <a:lnTo>
                  <a:pt x="3124147" y="1488212"/>
                </a:lnTo>
                <a:lnTo>
                  <a:pt x="3167865" y="1478078"/>
                </a:lnTo>
                <a:lnTo>
                  <a:pt x="3210331" y="1460486"/>
                </a:lnTo>
                <a:lnTo>
                  <a:pt x="3251647" y="1436931"/>
                </a:lnTo>
                <a:lnTo>
                  <a:pt x="3291919" y="1408912"/>
                </a:lnTo>
                <a:lnTo>
                  <a:pt x="3331248" y="1377924"/>
                </a:lnTo>
                <a:lnTo>
                  <a:pt x="3369740" y="1345464"/>
                </a:lnTo>
                <a:lnTo>
                  <a:pt x="3406235" y="1312720"/>
                </a:lnTo>
                <a:lnTo>
                  <a:pt x="3441339" y="1278466"/>
                </a:lnTo>
                <a:lnTo>
                  <a:pt x="3475168" y="1242843"/>
                </a:lnTo>
                <a:lnTo>
                  <a:pt x="3507838" y="1205990"/>
                </a:lnTo>
                <a:lnTo>
                  <a:pt x="3539464" y="1168048"/>
                </a:lnTo>
                <a:lnTo>
                  <a:pt x="3570163" y="1129159"/>
                </a:lnTo>
                <a:lnTo>
                  <a:pt x="3600051" y="1089463"/>
                </a:lnTo>
                <a:lnTo>
                  <a:pt x="3629243" y="1049101"/>
                </a:lnTo>
                <a:lnTo>
                  <a:pt x="3657856" y="1008213"/>
                </a:lnTo>
                <a:lnTo>
                  <a:pt x="3686006" y="966940"/>
                </a:lnTo>
                <a:lnTo>
                  <a:pt x="3713808" y="925424"/>
                </a:lnTo>
                <a:lnTo>
                  <a:pt x="3741379" y="883803"/>
                </a:lnTo>
                <a:lnTo>
                  <a:pt x="3768834" y="842220"/>
                </a:lnTo>
                <a:lnTo>
                  <a:pt x="3796289" y="800815"/>
                </a:lnTo>
                <a:lnTo>
                  <a:pt x="3823861" y="759729"/>
                </a:lnTo>
                <a:lnTo>
                  <a:pt x="3851666" y="719102"/>
                </a:lnTo>
                <a:lnTo>
                  <a:pt x="3879819" y="679075"/>
                </a:lnTo>
                <a:lnTo>
                  <a:pt x="3911511" y="634916"/>
                </a:lnTo>
                <a:lnTo>
                  <a:pt x="3927335" y="612813"/>
                </a:lnTo>
                <a:lnTo>
                  <a:pt x="3943063" y="590638"/>
                </a:lnTo>
              </a:path>
            </a:pathLst>
          </a:custGeom>
          <a:noFill/>
          <a:ln w="174275" cap="flat" cmpd="sng">
            <a:solidFill>
              <a:srgbClr val="C6A55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1" i="0" u="none" strike="noStrike" cap="none">
              <a:solidFill>
                <a:srgbClr val="000000"/>
              </a:solidFill>
              <a:latin typeface="Montserrat"/>
              <a:ea typeface="Montserrat"/>
              <a:cs typeface="Montserrat"/>
              <a:sym typeface="Montserrat"/>
            </a:endParaRPr>
          </a:p>
        </p:txBody>
      </p:sp>
      <p:sp>
        <p:nvSpPr>
          <p:cNvPr id="317" name="Google Shape;317;p9"/>
          <p:cNvSpPr/>
          <p:nvPr/>
        </p:nvSpPr>
        <p:spPr>
          <a:xfrm>
            <a:off x="4574808" y="3017370"/>
            <a:ext cx="63343" cy="913012"/>
          </a:xfrm>
          <a:custGeom>
            <a:avLst/>
            <a:gdLst/>
            <a:ahLst/>
            <a:cxnLst/>
            <a:rect l="l" t="t" r="r" b="b"/>
            <a:pathLst>
              <a:path w="110490" h="1592579" extrusionOk="0">
                <a:moveTo>
                  <a:pt x="109871" y="0"/>
                </a:moveTo>
                <a:lnTo>
                  <a:pt x="0" y="1592569"/>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18" name="Google Shape;318;p9"/>
          <p:cNvSpPr/>
          <p:nvPr/>
        </p:nvSpPr>
        <p:spPr>
          <a:xfrm>
            <a:off x="4840246" y="3118558"/>
            <a:ext cx="18202" cy="852582"/>
          </a:xfrm>
          <a:custGeom>
            <a:avLst/>
            <a:gdLst/>
            <a:ahLst/>
            <a:cxnLst/>
            <a:rect l="l" t="t" r="r" b="b"/>
            <a:pathLst>
              <a:path w="31750" h="1487170" extrusionOk="0">
                <a:moveTo>
                  <a:pt x="31391" y="0"/>
                </a:moveTo>
                <a:lnTo>
                  <a:pt x="0" y="1486708"/>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19" name="Google Shape;319;p9"/>
          <p:cNvSpPr/>
          <p:nvPr/>
        </p:nvSpPr>
        <p:spPr>
          <a:xfrm>
            <a:off x="4660291" y="3118558"/>
            <a:ext cx="49510" cy="834380"/>
          </a:xfrm>
          <a:custGeom>
            <a:avLst/>
            <a:gdLst/>
            <a:ahLst/>
            <a:cxnLst/>
            <a:rect l="l" t="t" r="r" b="b"/>
            <a:pathLst>
              <a:path w="86359" h="1455420" extrusionOk="0">
                <a:moveTo>
                  <a:pt x="86321" y="0"/>
                </a:moveTo>
                <a:lnTo>
                  <a:pt x="0" y="1455327"/>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0" name="Google Shape;320;p9"/>
          <p:cNvSpPr/>
          <p:nvPr/>
        </p:nvSpPr>
        <p:spPr>
          <a:xfrm>
            <a:off x="4709785" y="3118558"/>
            <a:ext cx="40772" cy="834380"/>
          </a:xfrm>
          <a:custGeom>
            <a:avLst/>
            <a:gdLst/>
            <a:ahLst/>
            <a:cxnLst/>
            <a:rect l="l" t="t" r="r" b="b"/>
            <a:pathLst>
              <a:path w="71120" h="1455420" extrusionOk="0">
                <a:moveTo>
                  <a:pt x="70615" y="0"/>
                </a:moveTo>
                <a:lnTo>
                  <a:pt x="0" y="1455327"/>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1" name="Google Shape;321;p9"/>
          <p:cNvSpPr/>
          <p:nvPr/>
        </p:nvSpPr>
        <p:spPr>
          <a:xfrm>
            <a:off x="6086448" y="2905448"/>
            <a:ext cx="72080" cy="960701"/>
          </a:xfrm>
          <a:custGeom>
            <a:avLst/>
            <a:gdLst/>
            <a:ahLst/>
            <a:cxnLst/>
            <a:rect l="l" t="t" r="r" b="b"/>
            <a:pathLst>
              <a:path w="125729" h="1675765" extrusionOk="0">
                <a:moveTo>
                  <a:pt x="125556" y="0"/>
                </a:moveTo>
                <a:lnTo>
                  <a:pt x="0" y="1675394"/>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2" name="Google Shape;322;p9"/>
          <p:cNvSpPr/>
          <p:nvPr/>
        </p:nvSpPr>
        <p:spPr>
          <a:xfrm>
            <a:off x="6342885" y="3017370"/>
            <a:ext cx="27303" cy="848578"/>
          </a:xfrm>
          <a:custGeom>
            <a:avLst/>
            <a:gdLst/>
            <a:ahLst/>
            <a:cxnLst/>
            <a:rect l="l" t="t" r="r" b="b"/>
            <a:pathLst>
              <a:path w="47625" h="1480184" extrusionOk="0">
                <a:moveTo>
                  <a:pt x="47087" y="0"/>
                </a:moveTo>
                <a:lnTo>
                  <a:pt x="0" y="1480164"/>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3" name="Google Shape;323;p9"/>
          <p:cNvSpPr/>
          <p:nvPr/>
        </p:nvSpPr>
        <p:spPr>
          <a:xfrm>
            <a:off x="6158429" y="3017370"/>
            <a:ext cx="67711" cy="891170"/>
          </a:xfrm>
          <a:custGeom>
            <a:avLst/>
            <a:gdLst/>
            <a:ahLst/>
            <a:cxnLst/>
            <a:rect l="l" t="t" r="r" b="b"/>
            <a:pathLst>
              <a:path w="118109" h="1554479" extrusionOk="0">
                <a:moveTo>
                  <a:pt x="117713" y="0"/>
                </a:moveTo>
                <a:lnTo>
                  <a:pt x="0" y="1554151"/>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4" name="Google Shape;324;p9"/>
          <p:cNvSpPr/>
          <p:nvPr/>
        </p:nvSpPr>
        <p:spPr>
          <a:xfrm>
            <a:off x="6243916" y="3057595"/>
            <a:ext cx="40772" cy="830375"/>
          </a:xfrm>
          <a:custGeom>
            <a:avLst/>
            <a:gdLst/>
            <a:ahLst/>
            <a:cxnLst/>
            <a:rect l="l" t="t" r="r" b="b"/>
            <a:pathLst>
              <a:path w="71120" h="1448434" extrusionOk="0">
                <a:moveTo>
                  <a:pt x="70615" y="0"/>
                </a:moveTo>
                <a:lnTo>
                  <a:pt x="0" y="1448144"/>
                </a:lnTo>
              </a:path>
            </a:pathLst>
          </a:custGeom>
          <a:noFill/>
          <a:ln w="19350"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5" name="Google Shape;325;p9"/>
          <p:cNvSpPr txBox="1"/>
          <p:nvPr/>
        </p:nvSpPr>
        <p:spPr>
          <a:xfrm>
            <a:off x="4307300" y="4442600"/>
            <a:ext cx="2717400" cy="154500"/>
          </a:xfrm>
          <a:prstGeom prst="rect">
            <a:avLst/>
          </a:prstGeom>
          <a:noFill/>
          <a:ln>
            <a:noFill/>
          </a:ln>
        </p:spPr>
        <p:txBody>
          <a:bodyPr spcFirstLastPara="1" wrap="square" lIns="0" tIns="9625" rIns="0" bIns="0" anchor="t" anchorCtr="0">
            <a:spAutoFit/>
          </a:bodyPr>
          <a:lstStyle/>
          <a:p>
            <a:pPr marL="7701"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Montserrat"/>
                <a:ea typeface="Montserrat"/>
                <a:cs typeface="Montserrat"/>
                <a:sym typeface="Montserrat"/>
              </a:rPr>
              <a:t>increasing slip on decollement</a:t>
            </a:r>
            <a:endParaRPr sz="1000" b="1" i="0" u="none" strike="noStrike" cap="none">
              <a:solidFill>
                <a:srgbClr val="000000"/>
              </a:solidFill>
              <a:latin typeface="Montserrat"/>
              <a:ea typeface="Montserrat"/>
              <a:cs typeface="Montserrat"/>
              <a:sym typeface="Montserrat"/>
            </a:endParaRPr>
          </a:p>
        </p:txBody>
      </p:sp>
      <p:sp>
        <p:nvSpPr>
          <p:cNvPr id="326" name="Google Shape;326;p9"/>
          <p:cNvSpPr/>
          <p:nvPr/>
        </p:nvSpPr>
        <p:spPr>
          <a:xfrm>
            <a:off x="4280463" y="4616153"/>
            <a:ext cx="2717563" cy="0"/>
          </a:xfrm>
          <a:custGeom>
            <a:avLst/>
            <a:gdLst/>
            <a:ahLst/>
            <a:cxnLst/>
            <a:rect l="l" t="t" r="r" b="b"/>
            <a:pathLst>
              <a:path w="4665345" h="120000" extrusionOk="0">
                <a:moveTo>
                  <a:pt x="0" y="0"/>
                </a:moveTo>
                <a:lnTo>
                  <a:pt x="4665114"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7" name="Google Shape;327;p9"/>
          <p:cNvSpPr/>
          <p:nvPr/>
        </p:nvSpPr>
        <p:spPr>
          <a:xfrm>
            <a:off x="4280463" y="4701819"/>
            <a:ext cx="2717563" cy="0"/>
          </a:xfrm>
          <a:custGeom>
            <a:avLst/>
            <a:gdLst/>
            <a:ahLst/>
            <a:cxnLst/>
            <a:rect l="l" t="t" r="r" b="b"/>
            <a:pathLst>
              <a:path w="4665345" h="120000" extrusionOk="0">
                <a:moveTo>
                  <a:pt x="0" y="0"/>
                </a:moveTo>
                <a:lnTo>
                  <a:pt x="4665114"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8" name="Google Shape;328;p9"/>
          <p:cNvSpPr/>
          <p:nvPr/>
        </p:nvSpPr>
        <p:spPr>
          <a:xfrm>
            <a:off x="4280463" y="4782822"/>
            <a:ext cx="2717563" cy="0"/>
          </a:xfrm>
          <a:custGeom>
            <a:avLst/>
            <a:gdLst/>
            <a:ahLst/>
            <a:cxnLst/>
            <a:rect l="l" t="t" r="r" b="b"/>
            <a:pathLst>
              <a:path w="4665345" h="120000" extrusionOk="0">
                <a:moveTo>
                  <a:pt x="0" y="0"/>
                </a:moveTo>
                <a:lnTo>
                  <a:pt x="4665114"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29" name="Google Shape;329;p9"/>
          <p:cNvSpPr/>
          <p:nvPr/>
        </p:nvSpPr>
        <p:spPr>
          <a:xfrm>
            <a:off x="4339122" y="4657414"/>
            <a:ext cx="28481" cy="0"/>
          </a:xfrm>
          <a:custGeom>
            <a:avLst/>
            <a:gdLst/>
            <a:ahLst/>
            <a:cxnLst/>
            <a:rect l="l" t="t" r="r" b="b"/>
            <a:pathLst>
              <a:path w="48895" h="120000" extrusionOk="0">
                <a:moveTo>
                  <a:pt x="0" y="0"/>
                </a:moveTo>
                <a:lnTo>
                  <a:pt x="48406"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30" name="Google Shape;330;p9"/>
          <p:cNvSpPr/>
          <p:nvPr/>
        </p:nvSpPr>
        <p:spPr>
          <a:xfrm>
            <a:off x="4383000" y="4657414"/>
            <a:ext cx="2540017" cy="0"/>
          </a:xfrm>
          <a:custGeom>
            <a:avLst/>
            <a:gdLst/>
            <a:ahLst/>
            <a:cxnLst/>
            <a:rect l="l" t="t" r="r" b="b"/>
            <a:pathLst>
              <a:path w="4360545" h="120000" extrusionOk="0">
                <a:moveTo>
                  <a:pt x="0" y="0"/>
                </a:moveTo>
                <a:lnTo>
                  <a:pt x="4360317" y="0"/>
                </a:lnTo>
              </a:path>
            </a:pathLst>
          </a:custGeom>
          <a:noFill/>
          <a:ln w="9525"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31" name="Google Shape;331;p9"/>
          <p:cNvSpPr/>
          <p:nvPr/>
        </p:nvSpPr>
        <p:spPr>
          <a:xfrm>
            <a:off x="6946092" y="4657414"/>
            <a:ext cx="28481" cy="0"/>
          </a:xfrm>
          <a:custGeom>
            <a:avLst/>
            <a:gdLst/>
            <a:ahLst/>
            <a:cxnLst/>
            <a:rect l="l" t="t" r="r" b="b"/>
            <a:pathLst>
              <a:path w="48895" h="120000" extrusionOk="0">
                <a:moveTo>
                  <a:pt x="0" y="0"/>
                </a:moveTo>
                <a:lnTo>
                  <a:pt x="48406"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32" name="Google Shape;332;p9"/>
          <p:cNvSpPr/>
          <p:nvPr/>
        </p:nvSpPr>
        <p:spPr>
          <a:xfrm>
            <a:off x="4339122" y="4746222"/>
            <a:ext cx="28481" cy="0"/>
          </a:xfrm>
          <a:custGeom>
            <a:avLst/>
            <a:gdLst/>
            <a:ahLst/>
            <a:cxnLst/>
            <a:rect l="l" t="t" r="r" b="b"/>
            <a:pathLst>
              <a:path w="48895" h="120000" extrusionOk="0">
                <a:moveTo>
                  <a:pt x="0" y="0"/>
                </a:moveTo>
                <a:lnTo>
                  <a:pt x="48406"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33" name="Google Shape;333;p9"/>
          <p:cNvSpPr/>
          <p:nvPr/>
        </p:nvSpPr>
        <p:spPr>
          <a:xfrm>
            <a:off x="4383000" y="4746222"/>
            <a:ext cx="2540017" cy="0"/>
          </a:xfrm>
          <a:custGeom>
            <a:avLst/>
            <a:gdLst/>
            <a:ahLst/>
            <a:cxnLst/>
            <a:rect l="l" t="t" r="r" b="b"/>
            <a:pathLst>
              <a:path w="4360545" h="120000" extrusionOk="0">
                <a:moveTo>
                  <a:pt x="0" y="0"/>
                </a:moveTo>
                <a:lnTo>
                  <a:pt x="4360317" y="0"/>
                </a:lnTo>
              </a:path>
            </a:pathLst>
          </a:custGeom>
          <a:noFill/>
          <a:ln w="9525" cap="flat" cmpd="sng">
            <a:solidFill>
              <a:schemeClr val="dk1"/>
            </a:solidFill>
            <a:prstDash val="lg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34" name="Google Shape;334;p9"/>
          <p:cNvSpPr/>
          <p:nvPr/>
        </p:nvSpPr>
        <p:spPr>
          <a:xfrm>
            <a:off x="6946092" y="4746222"/>
            <a:ext cx="28481" cy="0"/>
          </a:xfrm>
          <a:custGeom>
            <a:avLst/>
            <a:gdLst/>
            <a:ahLst/>
            <a:cxnLst/>
            <a:rect l="l" t="t" r="r" b="b"/>
            <a:pathLst>
              <a:path w="48895" h="120000" extrusionOk="0">
                <a:moveTo>
                  <a:pt x="0" y="0"/>
                </a:moveTo>
                <a:lnTo>
                  <a:pt x="48406" y="0"/>
                </a:lnTo>
              </a:path>
            </a:pathLst>
          </a:custGeom>
          <a:no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Montserrat"/>
              <a:ea typeface="Montserrat"/>
              <a:cs typeface="Montserrat"/>
              <a:sym typeface="Montserrat"/>
            </a:endParaRPr>
          </a:p>
        </p:txBody>
      </p:sp>
      <p:sp>
        <p:nvSpPr>
          <p:cNvPr id="335" name="Google Shape;335;p9"/>
          <p:cNvSpPr txBox="1"/>
          <p:nvPr/>
        </p:nvSpPr>
        <p:spPr>
          <a:xfrm>
            <a:off x="4252264" y="5640844"/>
            <a:ext cx="2812200" cy="698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Montserrat"/>
                <a:ea typeface="Montserrat"/>
                <a:cs typeface="Montserrat"/>
                <a:sym typeface="Montserrat"/>
              </a:rPr>
              <a:t>2. Increased compression, pressure, folding &amp; faulting. Metamorphic fluids begin to generate deep in the crust.</a:t>
            </a:r>
            <a:endParaRPr sz="1200" b="1" i="0" u="none" strike="noStrike" cap="none">
              <a:solidFill>
                <a:srgbClr val="000000"/>
              </a:solidFill>
              <a:latin typeface="Montserrat"/>
              <a:ea typeface="Montserrat"/>
              <a:cs typeface="Montserrat"/>
              <a:sym typeface="Montserrat"/>
            </a:endParaRPr>
          </a:p>
        </p:txBody>
      </p:sp>
      <p:sp>
        <p:nvSpPr>
          <p:cNvPr id="336" name="Google Shape;336;p9"/>
          <p:cNvSpPr txBox="1"/>
          <p:nvPr/>
        </p:nvSpPr>
        <p:spPr>
          <a:xfrm>
            <a:off x="4263722" y="4825161"/>
            <a:ext cx="2745900" cy="727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Montserrat ExtraBold"/>
                <a:ea typeface="Montserrat ExtraBold"/>
                <a:cs typeface="Montserrat ExtraBold"/>
                <a:sym typeface="Montserrat ExtraBold"/>
              </a:rPr>
              <a:t>OCEANIC CRUST</a:t>
            </a:r>
            <a:endParaRPr sz="1400" b="0" i="0" u="none" strike="noStrike" cap="none">
              <a:solidFill>
                <a:srgbClr val="000000"/>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337" name="Google Shape;337;p9"/>
          <p:cNvSpPr txBox="1"/>
          <p:nvPr/>
        </p:nvSpPr>
        <p:spPr>
          <a:xfrm>
            <a:off x="972647" y="393216"/>
            <a:ext cx="9174900" cy="446100"/>
          </a:xfrm>
          <a:prstGeom prst="rect">
            <a:avLst/>
          </a:prstGeom>
          <a:noFill/>
          <a:ln>
            <a:noFill/>
          </a:ln>
        </p:spPr>
        <p:txBody>
          <a:bodyPr spcFirstLastPara="1" wrap="square" lIns="0" tIns="9225" rIns="0" bIns="0" anchor="ctr" anchorCtr="0">
            <a:spAutoFit/>
          </a:bodyPr>
          <a:lstStyle/>
          <a:p>
            <a:pPr marL="7701" marR="0" lvl="0" indent="0" algn="l" rtl="0">
              <a:lnSpc>
                <a:spcPct val="154875"/>
              </a:lnSpc>
              <a:spcBef>
                <a:spcPts val="0"/>
              </a:spcBef>
              <a:spcAft>
                <a:spcPts val="0"/>
              </a:spcAft>
              <a:buClr>
                <a:srgbClr val="000000"/>
              </a:buClr>
              <a:buSzPts val="2400"/>
              <a:buFont typeface="Arial"/>
              <a:buNone/>
            </a:pPr>
            <a:r>
              <a:rPr lang="en-US" sz="2400" b="0" i="0" u="none" strike="noStrike" cap="none" dirty="0">
                <a:solidFill>
                  <a:schemeClr val="dk1"/>
                </a:solidFill>
                <a:latin typeface="Montserrat ExtraBold"/>
                <a:ea typeface="Montserrat ExtraBold"/>
                <a:cs typeface="Montserrat ExtraBold"/>
                <a:sym typeface="Montserrat ExtraBold"/>
              </a:rPr>
              <a:t>EPIZONAL OROGENIC GOLD </a:t>
            </a:r>
            <a:r>
              <a:rPr lang="en-US" sz="2400" b="0" i="0" u="none" strike="noStrike" cap="none" dirty="0">
                <a:solidFill>
                  <a:srgbClr val="C6A557"/>
                </a:solidFill>
                <a:latin typeface="Montserrat ExtraBold"/>
                <a:ea typeface="Montserrat ExtraBold"/>
                <a:cs typeface="Montserrat ExtraBold"/>
                <a:sym typeface="Montserrat ExtraBold"/>
              </a:rPr>
              <a:t>MODEL CROSS-SECTION</a:t>
            </a:r>
            <a:endParaRPr sz="1400" b="0" i="0" u="none" strike="noStrike" cap="none" dirty="0">
              <a:solidFill>
                <a:srgbClr val="C6A557"/>
              </a:solidFill>
              <a:latin typeface="Montserrat ExtraBold"/>
              <a:ea typeface="Montserrat ExtraBold"/>
              <a:cs typeface="Montserrat ExtraBold"/>
              <a:sym typeface="Montserrat ExtraBold"/>
            </a:endParaRPr>
          </a:p>
        </p:txBody>
      </p:sp>
      <p:grpSp>
        <p:nvGrpSpPr>
          <p:cNvPr id="338" name="Google Shape;338;p9"/>
          <p:cNvGrpSpPr/>
          <p:nvPr/>
        </p:nvGrpSpPr>
        <p:grpSpPr>
          <a:xfrm>
            <a:off x="8102055" y="1191865"/>
            <a:ext cx="2823722" cy="320069"/>
            <a:chOff x="8384296" y="989502"/>
            <a:chExt cx="2986802" cy="338554"/>
          </a:xfrm>
        </p:grpSpPr>
        <p:sp>
          <p:nvSpPr>
            <p:cNvPr id="339" name="Google Shape;339;p9"/>
            <p:cNvSpPr txBox="1"/>
            <p:nvPr/>
          </p:nvSpPr>
          <p:spPr>
            <a:xfrm>
              <a:off x="8755824" y="989502"/>
              <a:ext cx="2243746" cy="338554"/>
            </a:xfrm>
            <a:prstGeom prst="rect">
              <a:avLst/>
            </a:prstGeom>
            <a:solidFill>
              <a:srgbClr val="F3F3F3"/>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1" i="0" u="none" strike="noStrike" cap="none">
                  <a:solidFill>
                    <a:srgbClr val="000000"/>
                  </a:solidFill>
                  <a:latin typeface="Montserrat"/>
                  <a:ea typeface="Montserrat"/>
                  <a:cs typeface="Montserrat"/>
                  <a:sym typeface="Montserrat"/>
                </a:rPr>
                <a:t>EXPLOITS SUBZONE</a:t>
              </a:r>
              <a:endParaRPr sz="1200" b="0" i="0" u="none" strike="noStrike" cap="none">
                <a:solidFill>
                  <a:srgbClr val="000000"/>
                </a:solidFill>
                <a:latin typeface="Montserrat"/>
                <a:ea typeface="Montserrat"/>
                <a:cs typeface="Montserrat"/>
                <a:sym typeface="Montserrat"/>
              </a:endParaRPr>
            </a:p>
          </p:txBody>
        </p:sp>
        <p:cxnSp>
          <p:nvCxnSpPr>
            <p:cNvPr id="340" name="Google Shape;340;p9"/>
            <p:cNvCxnSpPr>
              <a:stCxn id="339" idx="3"/>
            </p:cNvCxnSpPr>
            <p:nvPr/>
          </p:nvCxnSpPr>
          <p:spPr>
            <a:xfrm>
              <a:off x="10999570" y="1158779"/>
              <a:ext cx="371400" cy="0"/>
            </a:xfrm>
            <a:prstGeom prst="straightConnector1">
              <a:avLst/>
            </a:prstGeom>
            <a:noFill/>
            <a:ln w="28575" cap="flat" cmpd="sng">
              <a:solidFill>
                <a:schemeClr val="dk1"/>
              </a:solidFill>
              <a:prstDash val="solid"/>
              <a:round/>
              <a:headEnd type="none" w="sm" len="sm"/>
              <a:tailEnd type="none" w="sm" len="sm"/>
            </a:ln>
          </p:spPr>
        </p:cxnSp>
        <p:cxnSp>
          <p:nvCxnSpPr>
            <p:cNvPr id="341" name="Google Shape;341;p9"/>
            <p:cNvCxnSpPr/>
            <p:nvPr/>
          </p:nvCxnSpPr>
          <p:spPr>
            <a:xfrm>
              <a:off x="8384296" y="1158779"/>
              <a:ext cx="371528" cy="0"/>
            </a:xfrm>
            <a:prstGeom prst="straightConnector1">
              <a:avLst/>
            </a:prstGeom>
            <a:noFill/>
            <a:ln w="28575" cap="flat" cmpd="sng">
              <a:solidFill>
                <a:schemeClr val="dk1"/>
              </a:solidFill>
              <a:prstDash val="solid"/>
              <a:round/>
              <a:headEnd type="none" w="sm" len="sm"/>
              <a:tailEnd type="none" w="sm" len="sm"/>
            </a:ln>
          </p:spPr>
        </p:cxnSp>
        <p:cxnSp>
          <p:nvCxnSpPr>
            <p:cNvPr id="342" name="Google Shape;342;p9"/>
            <p:cNvCxnSpPr/>
            <p:nvPr/>
          </p:nvCxnSpPr>
          <p:spPr>
            <a:xfrm>
              <a:off x="11371098" y="989502"/>
              <a:ext cx="0" cy="337766"/>
            </a:xfrm>
            <a:prstGeom prst="straightConnector1">
              <a:avLst/>
            </a:prstGeom>
            <a:noFill/>
            <a:ln w="28575" cap="flat" cmpd="sng">
              <a:solidFill>
                <a:schemeClr val="dk1"/>
              </a:solidFill>
              <a:prstDash val="solid"/>
              <a:round/>
              <a:headEnd type="none" w="sm" len="sm"/>
              <a:tailEnd type="none" w="sm" len="sm"/>
            </a:ln>
          </p:spPr>
        </p:cxnSp>
        <p:cxnSp>
          <p:nvCxnSpPr>
            <p:cNvPr id="343" name="Google Shape;343;p9"/>
            <p:cNvCxnSpPr/>
            <p:nvPr/>
          </p:nvCxnSpPr>
          <p:spPr>
            <a:xfrm>
              <a:off x="8384296" y="989502"/>
              <a:ext cx="0" cy="337766"/>
            </a:xfrm>
            <a:prstGeom prst="straightConnector1">
              <a:avLst/>
            </a:prstGeom>
            <a:noFill/>
            <a:ln w="28575" cap="flat" cmpd="sng">
              <a:solidFill>
                <a:schemeClr val="dk1"/>
              </a:solidFill>
              <a:prstDash val="solid"/>
              <a:round/>
              <a:headEnd type="none" w="sm" len="sm"/>
              <a:tailEnd type="none" w="sm" len="sm"/>
            </a:ln>
          </p:spPr>
        </p:cxnSp>
      </p:grpSp>
      <p:sp>
        <p:nvSpPr>
          <p:cNvPr id="344" name="Google Shape;344;p9"/>
          <p:cNvSpPr/>
          <p:nvPr/>
        </p:nvSpPr>
        <p:spPr>
          <a:xfrm rot="428583">
            <a:off x="10765760" y="2399248"/>
            <a:ext cx="118218" cy="64400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345" name="Google Shape;345;p9"/>
          <p:cNvSpPr/>
          <p:nvPr/>
        </p:nvSpPr>
        <p:spPr>
          <a:xfrm rot="174355">
            <a:off x="8719981" y="2713761"/>
            <a:ext cx="118352" cy="64354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rgbClr val="000000"/>
              </a:solidFill>
              <a:latin typeface="Arial"/>
              <a:ea typeface="Arial"/>
              <a:cs typeface="Arial"/>
              <a:sym typeface="Arial"/>
            </a:endParaRPr>
          </a:p>
        </p:txBody>
      </p:sp>
      <p:sp>
        <p:nvSpPr>
          <p:cNvPr id="346" name="Google Shape;346;p9"/>
          <p:cNvSpPr txBox="1"/>
          <p:nvPr/>
        </p:nvSpPr>
        <p:spPr>
          <a:xfrm>
            <a:off x="964475" y="885579"/>
            <a:ext cx="8213400" cy="282000"/>
          </a:xfrm>
          <a:prstGeom prst="rect">
            <a:avLst/>
          </a:prstGeom>
          <a:noFill/>
          <a:ln>
            <a:noFill/>
          </a:ln>
        </p:spPr>
        <p:txBody>
          <a:bodyPr spcFirstLastPara="1" wrap="square" lIns="91425" tIns="45700" rIns="91425" bIns="45700" anchor="t" anchorCtr="0">
            <a:spAutoFit/>
          </a:bodyPr>
          <a:lstStyle/>
          <a:p>
            <a:pPr marL="7701" marR="0" lvl="0" indent="0" algn="l" rtl="0">
              <a:lnSpc>
                <a:spcPct val="115000"/>
              </a:lnSpc>
              <a:spcBef>
                <a:spcPts val="0"/>
              </a:spcBef>
              <a:spcAft>
                <a:spcPts val="0"/>
              </a:spcAft>
              <a:buClr>
                <a:srgbClr val="000000"/>
              </a:buClr>
              <a:buSzPts val="1400"/>
              <a:buFont typeface="Arial"/>
              <a:buNone/>
            </a:pPr>
            <a:r>
              <a:rPr lang="en-US" sz="1550" b="0" i="0" u="none" strike="noStrike" cap="none">
                <a:solidFill>
                  <a:srgbClr val="000000"/>
                </a:solidFill>
                <a:latin typeface="Montserrat"/>
                <a:ea typeface="Montserrat"/>
                <a:cs typeface="Montserrat"/>
                <a:sym typeface="Montserrat"/>
              </a:rPr>
              <a:t>COMPARISON TO FOSTERVILLE SWAN ZONE </a:t>
            </a:r>
            <a:br>
              <a:rPr lang="en-US" sz="1550" b="0" i="0" u="none" strike="noStrike" cap="none">
                <a:solidFill>
                  <a:srgbClr val="000000"/>
                </a:solidFill>
                <a:latin typeface="Montserrat"/>
                <a:ea typeface="Montserrat"/>
                <a:cs typeface="Montserrat"/>
                <a:sym typeface="Montserrat"/>
              </a:rPr>
            </a:br>
            <a:r>
              <a:rPr lang="en-US" sz="1550" b="0" i="0" u="none" strike="noStrike" cap="none">
                <a:solidFill>
                  <a:srgbClr val="C6A557"/>
                </a:solidFill>
                <a:latin typeface="Montserrat"/>
                <a:ea typeface="Montserrat"/>
                <a:cs typeface="Montserrat"/>
                <a:sym typeface="Montserrat"/>
              </a:rPr>
              <a:t>VICTORIA, AUSTRALIA</a:t>
            </a:r>
            <a:endParaRPr sz="1550" b="0" i="0" u="none" strike="noStrike" cap="none">
              <a:solidFill>
                <a:srgbClr val="C6A557"/>
              </a:solidFill>
              <a:latin typeface="Montserrat"/>
              <a:ea typeface="Montserrat"/>
              <a:cs typeface="Montserrat"/>
              <a:sym typeface="Montserrat"/>
            </a:endParaRPr>
          </a:p>
        </p:txBody>
      </p:sp>
      <p:sp>
        <p:nvSpPr>
          <p:cNvPr id="347" name="Google Shape;347;p9"/>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14</a:t>
            </a:fld>
            <a:endParaRPr b="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10" descr="Map&#10;&#10;Description automatically generated"/>
          <p:cNvPicPr preferRelativeResize="0"/>
          <p:nvPr/>
        </p:nvPicPr>
        <p:blipFill rotWithShape="1">
          <a:blip r:embed="rId3">
            <a:alphaModFix/>
          </a:blip>
          <a:srcRect/>
          <a:stretch/>
        </p:blipFill>
        <p:spPr>
          <a:xfrm>
            <a:off x="835800" y="0"/>
            <a:ext cx="11356201" cy="6858001"/>
          </a:xfrm>
          <a:prstGeom prst="rect">
            <a:avLst/>
          </a:prstGeom>
          <a:noFill/>
          <a:ln>
            <a:noFill/>
          </a:ln>
        </p:spPr>
      </p:pic>
      <p:sp>
        <p:nvSpPr>
          <p:cNvPr id="354" name="Google Shape;354;p10"/>
          <p:cNvSpPr/>
          <p:nvPr/>
        </p:nvSpPr>
        <p:spPr>
          <a:xfrm>
            <a:off x="906400" y="273250"/>
            <a:ext cx="7304400" cy="456600"/>
          </a:xfrm>
          <a:prstGeom prst="rect">
            <a:avLst/>
          </a:prstGeom>
          <a:solidFill>
            <a:srgbClr val="FFFFFF"/>
          </a:solidFill>
          <a:ln>
            <a:noFill/>
          </a:ln>
          <a:effectLst>
            <a:outerShdw blurRad="57150" dist="114300"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0"/>
          <p:cNvSpPr/>
          <p:nvPr/>
        </p:nvSpPr>
        <p:spPr>
          <a:xfrm>
            <a:off x="666525" y="0"/>
            <a:ext cx="8339400" cy="6858000"/>
          </a:xfrm>
          <a:prstGeom prst="rect">
            <a:avLst/>
          </a:prstGeom>
          <a:gradFill>
            <a:gsLst>
              <a:gs pos="0">
                <a:schemeClr val="lt1"/>
              </a:gs>
              <a:gs pos="57000">
                <a:srgbClr val="FFFFFF"/>
              </a:gs>
              <a:gs pos="81000">
                <a:srgbClr val="FFFFFF">
                  <a:alpha val="61176"/>
                </a:srgbClr>
              </a:gs>
              <a:gs pos="94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p10"/>
          <p:cNvSpPr/>
          <p:nvPr/>
        </p:nvSpPr>
        <p:spPr>
          <a:xfrm>
            <a:off x="998650" y="5500304"/>
            <a:ext cx="5471700" cy="1044900"/>
          </a:xfrm>
          <a:prstGeom prst="rect">
            <a:avLst/>
          </a:prstGeom>
          <a:solidFill>
            <a:srgbClr val="FFFFFF"/>
          </a:solidFill>
          <a:ln w="19050" cap="flat" cmpd="sng">
            <a:solidFill>
              <a:srgbClr val="C6A557"/>
            </a:solidFill>
            <a:prstDash val="solid"/>
            <a:round/>
            <a:headEnd type="none" w="sm" len="sm"/>
            <a:tailEnd type="none" w="sm" len="sm"/>
          </a:ln>
        </p:spPr>
        <p:txBody>
          <a:bodyPr spcFirstLastPara="1" wrap="square" lIns="182875" tIns="182875" rIns="182875" bIns="18287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chemeClr val="dk1"/>
                </a:solidFill>
                <a:latin typeface="Montserrat"/>
                <a:ea typeface="Montserrat"/>
                <a:cs typeface="Montserrat"/>
                <a:sym typeface="Montserrat"/>
              </a:rPr>
              <a:t>Map showing the position of Iapetus Ocean suture zones. BBL: Baie Verte-Brompton Line; DBL: Dog Bay Line; DHF: Dover-Hermitage Fault; GRUB: Gander River Ultramafic Belt; RIL: Red Indian Line</a:t>
            </a: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Montserrat"/>
                <a:ea typeface="Montserrat"/>
                <a:cs typeface="Montserrat"/>
                <a:sym typeface="Montserrat"/>
              </a:rPr>
              <a:t>Source: Pollock et al, 2007. </a:t>
            </a:r>
            <a:endParaRPr sz="1200" b="0" i="0" u="none" strike="noStrike" cap="none">
              <a:solidFill>
                <a:schemeClr val="dk1"/>
              </a:solidFill>
              <a:latin typeface="Montserrat"/>
              <a:ea typeface="Montserrat"/>
              <a:cs typeface="Montserrat"/>
              <a:sym typeface="Montserrat"/>
            </a:endParaRPr>
          </a:p>
        </p:txBody>
      </p:sp>
      <p:sp>
        <p:nvSpPr>
          <p:cNvPr id="357" name="Google Shape;357;p10"/>
          <p:cNvSpPr/>
          <p:nvPr/>
        </p:nvSpPr>
        <p:spPr>
          <a:xfrm>
            <a:off x="6251533" y="1306890"/>
            <a:ext cx="4070507" cy="2278455"/>
          </a:xfrm>
          <a:custGeom>
            <a:avLst/>
            <a:gdLst/>
            <a:ahLst/>
            <a:cxnLst/>
            <a:rect l="l" t="t" r="r" b="b"/>
            <a:pathLst>
              <a:path w="3877026" h="2667101" extrusionOk="0">
                <a:moveTo>
                  <a:pt x="3877026" y="0"/>
                </a:moveTo>
                <a:cubicBezTo>
                  <a:pt x="3713557" y="81353"/>
                  <a:pt x="3604009" y="205708"/>
                  <a:pt x="3386619" y="244059"/>
                </a:cubicBezTo>
                <a:cubicBezTo>
                  <a:pt x="3136288" y="267950"/>
                  <a:pt x="2918308" y="399347"/>
                  <a:pt x="2700329" y="541492"/>
                </a:cubicBezTo>
                <a:cubicBezTo>
                  <a:pt x="2340307" y="825108"/>
                  <a:pt x="1881587" y="1160333"/>
                  <a:pt x="1446075" y="1304192"/>
                </a:cubicBezTo>
                <a:cubicBezTo>
                  <a:pt x="1122202" y="1571812"/>
                  <a:pt x="793177" y="2010309"/>
                  <a:pt x="511179" y="2260547"/>
                </a:cubicBezTo>
                <a:cubicBezTo>
                  <a:pt x="229181" y="2510785"/>
                  <a:pt x="138136" y="2542675"/>
                  <a:pt x="0" y="2667101"/>
                </a:cubicBezTo>
              </a:path>
            </a:pathLst>
          </a:custGeom>
          <a:noFill/>
          <a:ln w="57150" cap="flat" cmpd="sng">
            <a:solidFill>
              <a:srgbClr val="00B0F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358" name="Google Shape;358;p10"/>
          <p:cNvCxnSpPr/>
          <p:nvPr/>
        </p:nvCxnSpPr>
        <p:spPr>
          <a:xfrm>
            <a:off x="995121" y="5082119"/>
            <a:ext cx="0" cy="1471800"/>
          </a:xfrm>
          <a:prstGeom prst="straightConnector1">
            <a:avLst/>
          </a:prstGeom>
          <a:noFill/>
          <a:ln w="19050" cap="flat" cmpd="sng">
            <a:solidFill>
              <a:srgbClr val="C6A557"/>
            </a:solidFill>
            <a:prstDash val="solid"/>
            <a:round/>
            <a:headEnd type="none" w="sm" len="sm"/>
            <a:tailEnd type="none" w="sm" len="sm"/>
          </a:ln>
        </p:spPr>
      </p:cxnSp>
      <p:sp>
        <p:nvSpPr>
          <p:cNvPr id="359" name="Google Shape;359;p10"/>
          <p:cNvSpPr/>
          <p:nvPr/>
        </p:nvSpPr>
        <p:spPr>
          <a:xfrm>
            <a:off x="998525" y="1133000"/>
            <a:ext cx="5471700" cy="4188900"/>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pic>
        <p:nvPicPr>
          <p:cNvPr id="360" name="Google Shape;360;p10"/>
          <p:cNvPicPr preferRelativeResize="0"/>
          <p:nvPr/>
        </p:nvPicPr>
        <p:blipFill rotWithShape="1">
          <a:blip r:embed="rId4">
            <a:alphaModFix/>
          </a:blip>
          <a:srcRect l="1250" t="1696" r="997" b="1366"/>
          <a:stretch/>
        </p:blipFill>
        <p:spPr>
          <a:xfrm>
            <a:off x="1086350" y="1206825"/>
            <a:ext cx="5251801" cy="4031651"/>
          </a:xfrm>
          <a:prstGeom prst="rect">
            <a:avLst/>
          </a:prstGeom>
          <a:noFill/>
          <a:ln>
            <a:noFill/>
          </a:ln>
        </p:spPr>
      </p:pic>
      <p:sp>
        <p:nvSpPr>
          <p:cNvPr id="361" name="Google Shape;361;p10"/>
          <p:cNvSpPr txBox="1"/>
          <p:nvPr/>
        </p:nvSpPr>
        <p:spPr>
          <a:xfrm>
            <a:off x="892282" y="295861"/>
            <a:ext cx="736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EXPLOITS SUBZONE </a:t>
            </a:r>
            <a:r>
              <a:rPr lang="en-US" sz="2400" b="0" i="0" u="none" strike="noStrike" cap="none">
                <a:solidFill>
                  <a:srgbClr val="C6A557"/>
                </a:solidFill>
                <a:latin typeface="Montserrat ExtraBold"/>
                <a:ea typeface="Montserrat ExtraBold"/>
                <a:cs typeface="Montserrat ExtraBold"/>
                <a:sym typeface="Montserrat ExtraBold"/>
              </a:rPr>
              <a:t>PRIME FOR DISCOVERY</a:t>
            </a:r>
            <a:endParaRPr sz="1000" b="0" i="0" u="none" strike="noStrike" cap="none">
              <a:solidFill>
                <a:srgbClr val="C6A557"/>
              </a:solidFill>
              <a:latin typeface="Montserrat ExtraBold"/>
              <a:ea typeface="Montserrat ExtraBold"/>
              <a:cs typeface="Montserrat ExtraBold"/>
              <a:sym typeface="Montserrat ExtraBold"/>
            </a:endParaRPr>
          </a:p>
        </p:txBody>
      </p:sp>
      <p:sp>
        <p:nvSpPr>
          <p:cNvPr id="362" name="Google Shape;362;p10"/>
          <p:cNvSpPr txBox="1"/>
          <p:nvPr/>
        </p:nvSpPr>
        <p:spPr>
          <a:xfrm rot="-3918033">
            <a:off x="9938942" y="636548"/>
            <a:ext cx="1046766" cy="23075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Dog Bay Line</a:t>
            </a:r>
            <a:endParaRPr sz="1400" b="0" i="0" u="none" strike="noStrike" cap="none">
              <a:solidFill>
                <a:srgbClr val="000000"/>
              </a:solidFill>
              <a:latin typeface="Montserrat"/>
              <a:ea typeface="Montserrat"/>
              <a:cs typeface="Montserrat"/>
              <a:sym typeface="Montserrat"/>
            </a:endParaRPr>
          </a:p>
        </p:txBody>
      </p:sp>
      <p:sp>
        <p:nvSpPr>
          <p:cNvPr id="363" name="Google Shape;363;p10"/>
          <p:cNvSpPr txBox="1"/>
          <p:nvPr/>
        </p:nvSpPr>
        <p:spPr>
          <a:xfrm rot="-3970072">
            <a:off x="10495880" y="757750"/>
            <a:ext cx="1218388" cy="23089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Appleton Fault</a:t>
            </a:r>
            <a:endParaRPr sz="1400" b="0" i="0" u="none" strike="noStrike" cap="none">
              <a:solidFill>
                <a:srgbClr val="000000"/>
              </a:solidFill>
              <a:latin typeface="Montserrat"/>
              <a:ea typeface="Montserrat"/>
              <a:cs typeface="Montserrat"/>
              <a:sym typeface="Montserrat"/>
            </a:endParaRPr>
          </a:p>
        </p:txBody>
      </p:sp>
      <p:sp>
        <p:nvSpPr>
          <p:cNvPr id="364" name="Google Shape;364;p10"/>
          <p:cNvSpPr txBox="1"/>
          <p:nvPr/>
        </p:nvSpPr>
        <p:spPr>
          <a:xfrm rot="-3765274">
            <a:off x="10258312" y="2871340"/>
            <a:ext cx="883487" cy="2308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GRUB LINE</a:t>
            </a:r>
            <a:endParaRPr sz="1400" b="0" i="0" u="none" strike="noStrike" cap="none">
              <a:solidFill>
                <a:srgbClr val="000000"/>
              </a:solidFill>
              <a:latin typeface="Montserrat"/>
              <a:ea typeface="Montserrat"/>
              <a:cs typeface="Montserrat"/>
              <a:sym typeface="Montserrat"/>
            </a:endParaRPr>
          </a:p>
        </p:txBody>
      </p:sp>
      <p:sp>
        <p:nvSpPr>
          <p:cNvPr id="365" name="Google Shape;365;p10"/>
          <p:cNvSpPr txBox="1"/>
          <p:nvPr/>
        </p:nvSpPr>
        <p:spPr>
          <a:xfrm rot="4311605">
            <a:off x="9197736" y="2115736"/>
            <a:ext cx="921184" cy="36932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Mt Peyton Linear</a:t>
            </a:r>
            <a:endParaRPr sz="1400" b="0" i="0" u="none" strike="noStrike" cap="none">
              <a:solidFill>
                <a:srgbClr val="000000"/>
              </a:solidFill>
              <a:latin typeface="Montserrat"/>
              <a:ea typeface="Montserrat"/>
              <a:cs typeface="Montserrat"/>
              <a:sym typeface="Montserrat"/>
            </a:endParaRPr>
          </a:p>
        </p:txBody>
      </p:sp>
      <p:sp>
        <p:nvSpPr>
          <p:cNvPr id="366" name="Google Shape;366;p10"/>
          <p:cNvSpPr txBox="1"/>
          <p:nvPr/>
        </p:nvSpPr>
        <p:spPr>
          <a:xfrm rot="-2784779">
            <a:off x="9080829" y="5366105"/>
            <a:ext cx="883487" cy="2308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GRUB LINE</a:t>
            </a:r>
            <a:endParaRPr sz="1400" b="0" i="0" u="none" strike="noStrike" cap="none">
              <a:solidFill>
                <a:srgbClr val="000000"/>
              </a:solidFill>
              <a:latin typeface="Montserrat"/>
              <a:ea typeface="Montserrat"/>
              <a:cs typeface="Montserrat"/>
              <a:sym typeface="Montserrat"/>
            </a:endParaRPr>
          </a:p>
        </p:txBody>
      </p:sp>
      <p:cxnSp>
        <p:nvCxnSpPr>
          <p:cNvPr id="367" name="Google Shape;367;p10"/>
          <p:cNvCxnSpPr/>
          <p:nvPr/>
        </p:nvCxnSpPr>
        <p:spPr>
          <a:xfrm flipH="1">
            <a:off x="8390745" y="3275406"/>
            <a:ext cx="1524629" cy="1750707"/>
          </a:xfrm>
          <a:prstGeom prst="straightConnector1">
            <a:avLst/>
          </a:prstGeom>
          <a:noFill/>
          <a:ln w="19050" cap="flat" cmpd="sng">
            <a:solidFill>
              <a:schemeClr val="dk1"/>
            </a:solidFill>
            <a:prstDash val="dash"/>
            <a:round/>
            <a:headEnd type="none" w="sm" len="sm"/>
            <a:tailEnd type="none" w="sm" len="sm"/>
          </a:ln>
        </p:spPr>
      </p:cxnSp>
      <p:cxnSp>
        <p:nvCxnSpPr>
          <p:cNvPr id="368" name="Google Shape;368;p10"/>
          <p:cNvCxnSpPr/>
          <p:nvPr/>
        </p:nvCxnSpPr>
        <p:spPr>
          <a:xfrm flipH="1">
            <a:off x="8402272" y="3827163"/>
            <a:ext cx="603568" cy="744669"/>
          </a:xfrm>
          <a:prstGeom prst="straightConnector1">
            <a:avLst/>
          </a:prstGeom>
          <a:noFill/>
          <a:ln w="19050" cap="flat" cmpd="sng">
            <a:solidFill>
              <a:schemeClr val="dk1"/>
            </a:solidFill>
            <a:prstDash val="dash"/>
            <a:round/>
            <a:headEnd type="none" w="sm" len="sm"/>
            <a:tailEnd type="none" w="sm" len="sm"/>
          </a:ln>
        </p:spPr>
      </p:cxnSp>
      <p:sp>
        <p:nvSpPr>
          <p:cNvPr id="369" name="Google Shape;369;p10"/>
          <p:cNvSpPr txBox="1"/>
          <p:nvPr/>
        </p:nvSpPr>
        <p:spPr>
          <a:xfrm rot="-2927135">
            <a:off x="8600737" y="3205113"/>
            <a:ext cx="1192025" cy="23088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Dog Bay Line</a:t>
            </a:r>
            <a:endParaRPr sz="1400" b="0" i="0" u="none" strike="noStrike" cap="none">
              <a:solidFill>
                <a:srgbClr val="000000"/>
              </a:solidFill>
              <a:latin typeface="Montserrat"/>
              <a:ea typeface="Montserrat"/>
              <a:cs typeface="Montserrat"/>
              <a:sym typeface="Montserrat"/>
            </a:endParaRPr>
          </a:p>
        </p:txBody>
      </p:sp>
      <p:sp>
        <p:nvSpPr>
          <p:cNvPr id="370" name="Google Shape;370;p10"/>
          <p:cNvSpPr/>
          <p:nvPr/>
        </p:nvSpPr>
        <p:spPr>
          <a:xfrm>
            <a:off x="10456736" y="5495109"/>
            <a:ext cx="1544587" cy="9387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71" name="Google Shape;371;p10"/>
          <p:cNvCxnSpPr/>
          <p:nvPr/>
        </p:nvCxnSpPr>
        <p:spPr>
          <a:xfrm>
            <a:off x="10556021" y="6249011"/>
            <a:ext cx="350874" cy="0"/>
          </a:xfrm>
          <a:prstGeom prst="straightConnector1">
            <a:avLst/>
          </a:prstGeom>
          <a:solidFill>
            <a:schemeClr val="lt1"/>
          </a:solidFill>
          <a:ln w="57150" cap="flat" cmpd="sng">
            <a:solidFill>
              <a:srgbClr val="00B0F0"/>
            </a:solidFill>
            <a:prstDash val="solid"/>
            <a:round/>
            <a:headEnd type="none" w="sm" len="sm"/>
            <a:tailEnd type="none" w="sm" len="sm"/>
          </a:ln>
        </p:spPr>
      </p:cxnSp>
      <p:grpSp>
        <p:nvGrpSpPr>
          <p:cNvPr id="372" name="Google Shape;372;p10"/>
          <p:cNvGrpSpPr/>
          <p:nvPr/>
        </p:nvGrpSpPr>
        <p:grpSpPr>
          <a:xfrm>
            <a:off x="10556021" y="5582266"/>
            <a:ext cx="1343452" cy="784830"/>
            <a:chOff x="9886409" y="3848464"/>
            <a:chExt cx="1343452" cy="784830"/>
          </a:xfrm>
        </p:grpSpPr>
        <p:cxnSp>
          <p:nvCxnSpPr>
            <p:cNvPr id="373" name="Google Shape;373;p10"/>
            <p:cNvCxnSpPr/>
            <p:nvPr/>
          </p:nvCxnSpPr>
          <p:spPr>
            <a:xfrm>
              <a:off x="9886409" y="3956038"/>
              <a:ext cx="350874" cy="0"/>
            </a:xfrm>
            <a:prstGeom prst="straightConnector1">
              <a:avLst/>
            </a:prstGeom>
            <a:noFill/>
            <a:ln w="57150" cap="flat" cmpd="sng">
              <a:solidFill>
                <a:srgbClr val="FFFF00"/>
              </a:solidFill>
              <a:prstDash val="solid"/>
              <a:round/>
              <a:headEnd type="none" w="sm" len="sm"/>
              <a:tailEnd type="none" w="sm" len="sm"/>
            </a:ln>
          </p:spPr>
        </p:cxnSp>
        <p:cxnSp>
          <p:nvCxnSpPr>
            <p:cNvPr id="374" name="Google Shape;374;p10"/>
            <p:cNvCxnSpPr/>
            <p:nvPr/>
          </p:nvCxnSpPr>
          <p:spPr>
            <a:xfrm>
              <a:off x="9886409" y="4104897"/>
              <a:ext cx="350874" cy="0"/>
            </a:xfrm>
            <a:prstGeom prst="straightConnector1">
              <a:avLst/>
            </a:prstGeom>
            <a:noFill/>
            <a:ln w="57150" cap="flat" cmpd="sng">
              <a:solidFill>
                <a:srgbClr val="FFC000"/>
              </a:solidFill>
              <a:prstDash val="solid"/>
              <a:round/>
              <a:headEnd type="none" w="sm" len="sm"/>
              <a:tailEnd type="none" w="sm" len="sm"/>
            </a:ln>
          </p:spPr>
        </p:cxnSp>
        <p:cxnSp>
          <p:nvCxnSpPr>
            <p:cNvPr id="375" name="Google Shape;375;p10"/>
            <p:cNvCxnSpPr/>
            <p:nvPr/>
          </p:nvCxnSpPr>
          <p:spPr>
            <a:xfrm>
              <a:off x="9886409" y="4232733"/>
              <a:ext cx="350874" cy="0"/>
            </a:xfrm>
            <a:prstGeom prst="straightConnector1">
              <a:avLst/>
            </a:prstGeom>
            <a:noFill/>
            <a:ln w="57150" cap="flat" cmpd="sng">
              <a:solidFill>
                <a:srgbClr val="00B050"/>
              </a:solidFill>
              <a:prstDash val="solid"/>
              <a:round/>
              <a:headEnd type="none" w="sm" len="sm"/>
              <a:tailEnd type="none" w="sm" len="sm"/>
            </a:ln>
          </p:spPr>
        </p:cxnSp>
        <p:sp>
          <p:nvSpPr>
            <p:cNvPr id="376" name="Google Shape;376;p10"/>
            <p:cNvSpPr txBox="1"/>
            <p:nvPr/>
          </p:nvSpPr>
          <p:spPr>
            <a:xfrm>
              <a:off x="10237283" y="3848464"/>
              <a:ext cx="992579"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Dog Bay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Appleton Linear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GRUB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Joe Batts Pond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Valentine Lake</a:t>
              </a:r>
              <a:endParaRPr sz="1400" b="0" i="0" u="none" strike="noStrike" cap="none">
                <a:solidFill>
                  <a:srgbClr val="000000"/>
                </a:solidFill>
                <a:latin typeface="Arial"/>
                <a:ea typeface="Arial"/>
                <a:cs typeface="Arial"/>
                <a:sym typeface="Arial"/>
              </a:endParaRPr>
            </a:p>
          </p:txBody>
        </p:sp>
      </p:grpSp>
      <p:cxnSp>
        <p:nvCxnSpPr>
          <p:cNvPr id="377" name="Google Shape;377;p10"/>
          <p:cNvCxnSpPr/>
          <p:nvPr/>
        </p:nvCxnSpPr>
        <p:spPr>
          <a:xfrm>
            <a:off x="10556021" y="6114929"/>
            <a:ext cx="350874" cy="0"/>
          </a:xfrm>
          <a:prstGeom prst="straightConnector1">
            <a:avLst/>
          </a:prstGeom>
          <a:solidFill>
            <a:schemeClr val="lt1"/>
          </a:solidFill>
          <a:ln w="57150" cap="flat" cmpd="sng">
            <a:solidFill>
              <a:srgbClr val="EB816F"/>
            </a:solidFill>
            <a:prstDash val="solid"/>
            <a:round/>
            <a:headEnd type="none" w="sm" len="sm"/>
            <a:tailEnd type="none" w="sm" len="sm"/>
          </a:ln>
        </p:spPr>
      </p:cxnSp>
      <p:sp>
        <p:nvSpPr>
          <p:cNvPr id="378" name="Google Shape;378;p10"/>
          <p:cNvSpPr/>
          <p:nvPr/>
        </p:nvSpPr>
        <p:spPr>
          <a:xfrm>
            <a:off x="9751598" y="937906"/>
            <a:ext cx="2248596" cy="3499595"/>
          </a:xfrm>
          <a:custGeom>
            <a:avLst/>
            <a:gdLst/>
            <a:ahLst/>
            <a:cxnLst/>
            <a:rect l="l" t="t" r="r" b="b"/>
            <a:pathLst>
              <a:path w="2301620" h="3589885" extrusionOk="0">
                <a:moveTo>
                  <a:pt x="2301620" y="0"/>
                </a:moveTo>
                <a:cubicBezTo>
                  <a:pt x="2145613" y="183239"/>
                  <a:pt x="1901515" y="322338"/>
                  <a:pt x="1745508" y="505577"/>
                </a:cubicBezTo>
                <a:lnTo>
                  <a:pt x="1571117" y="796055"/>
                </a:lnTo>
                <a:lnTo>
                  <a:pt x="1368517" y="1089276"/>
                </a:lnTo>
                <a:cubicBezTo>
                  <a:pt x="1297233" y="1193403"/>
                  <a:pt x="1307377" y="1321651"/>
                  <a:pt x="1187699" y="1401657"/>
                </a:cubicBezTo>
                <a:lnTo>
                  <a:pt x="928450" y="1695292"/>
                </a:lnTo>
                <a:lnTo>
                  <a:pt x="616296" y="2346787"/>
                </a:lnTo>
                <a:lnTo>
                  <a:pt x="139411" y="3339737"/>
                </a:lnTo>
                <a:lnTo>
                  <a:pt x="139411" y="3339737"/>
                </a:lnTo>
                <a:lnTo>
                  <a:pt x="154159" y="3347111"/>
                </a:lnTo>
                <a:lnTo>
                  <a:pt x="330341" y="2927773"/>
                </a:lnTo>
                <a:lnTo>
                  <a:pt x="0" y="3589885"/>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9" name="Google Shape;379;p10"/>
          <p:cNvSpPr/>
          <p:nvPr/>
        </p:nvSpPr>
        <p:spPr>
          <a:xfrm>
            <a:off x="8551127" y="4527877"/>
            <a:ext cx="1577744" cy="1466498"/>
          </a:xfrm>
          <a:custGeom>
            <a:avLst/>
            <a:gdLst/>
            <a:ahLst/>
            <a:cxnLst/>
            <a:rect l="l" t="t" r="r" b="b"/>
            <a:pathLst>
              <a:path w="1614948" h="1504335" extrusionOk="0">
                <a:moveTo>
                  <a:pt x="1614948" y="0"/>
                </a:moveTo>
                <a:lnTo>
                  <a:pt x="884903" y="803787"/>
                </a:lnTo>
                <a:lnTo>
                  <a:pt x="0" y="1504335"/>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0" name="Google Shape;380;p10"/>
          <p:cNvSpPr/>
          <p:nvPr/>
        </p:nvSpPr>
        <p:spPr>
          <a:xfrm rot="-237838">
            <a:off x="8332277" y="6430306"/>
            <a:ext cx="535147" cy="420746"/>
          </a:xfrm>
          <a:custGeom>
            <a:avLst/>
            <a:gdLst/>
            <a:ahLst/>
            <a:cxnLst/>
            <a:rect l="l" t="t" r="r" b="b"/>
            <a:pathLst>
              <a:path w="685800" h="663677" extrusionOk="0">
                <a:moveTo>
                  <a:pt x="685800" y="0"/>
                </a:moveTo>
                <a:lnTo>
                  <a:pt x="0" y="663677"/>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1" name="Google Shape;381;p10"/>
          <p:cNvSpPr/>
          <p:nvPr/>
        </p:nvSpPr>
        <p:spPr>
          <a:xfrm>
            <a:off x="10456031" y="187960"/>
            <a:ext cx="806669" cy="1895891"/>
          </a:xfrm>
          <a:custGeom>
            <a:avLst/>
            <a:gdLst/>
            <a:ahLst/>
            <a:cxnLst/>
            <a:rect l="l" t="t" r="r" b="b"/>
            <a:pathLst>
              <a:path w="825690" h="1944806" extrusionOk="0">
                <a:moveTo>
                  <a:pt x="825690" y="0"/>
                </a:moveTo>
                <a:lnTo>
                  <a:pt x="586854" y="334370"/>
                </a:lnTo>
                <a:lnTo>
                  <a:pt x="539087" y="443552"/>
                </a:lnTo>
                <a:lnTo>
                  <a:pt x="293427" y="1091820"/>
                </a:lnTo>
                <a:lnTo>
                  <a:pt x="232012" y="1467134"/>
                </a:lnTo>
                <a:lnTo>
                  <a:pt x="0" y="1944806"/>
                </a:ln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2" name="Google Shape;382;p10"/>
          <p:cNvSpPr/>
          <p:nvPr/>
        </p:nvSpPr>
        <p:spPr>
          <a:xfrm>
            <a:off x="8407788" y="1206836"/>
            <a:ext cx="2819960" cy="3906662"/>
          </a:xfrm>
          <a:custGeom>
            <a:avLst/>
            <a:gdLst/>
            <a:ahLst/>
            <a:cxnLst/>
            <a:rect l="l" t="t" r="r" b="b"/>
            <a:pathLst>
              <a:path w="1069988" h="1773433" extrusionOk="0">
                <a:moveTo>
                  <a:pt x="1069988" y="0"/>
                </a:moveTo>
                <a:lnTo>
                  <a:pt x="982201" y="253059"/>
                </a:lnTo>
                <a:cubicBezTo>
                  <a:pt x="799918" y="541580"/>
                  <a:pt x="681334" y="896695"/>
                  <a:pt x="486311" y="1207415"/>
                </a:cubicBezTo>
                <a:cubicBezTo>
                  <a:pt x="315714" y="1439427"/>
                  <a:pt x="217918" y="1596388"/>
                  <a:pt x="0" y="1773433"/>
                </a:cubicBezTo>
              </a:path>
            </a:pathLst>
          </a:custGeom>
          <a:noFill/>
          <a:ln w="57150" cap="flat" cmpd="sng">
            <a:solidFill>
              <a:srgbClr val="EB816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3" name="Google Shape;383;p10"/>
          <p:cNvSpPr/>
          <p:nvPr/>
        </p:nvSpPr>
        <p:spPr>
          <a:xfrm>
            <a:off x="10071847" y="188030"/>
            <a:ext cx="889785" cy="1791377"/>
          </a:xfrm>
          <a:custGeom>
            <a:avLst/>
            <a:gdLst/>
            <a:ahLst/>
            <a:cxnLst/>
            <a:rect l="l" t="t" r="r" b="b"/>
            <a:pathLst>
              <a:path w="711399" h="1547514" extrusionOk="0">
                <a:moveTo>
                  <a:pt x="711399" y="0"/>
                </a:moveTo>
                <a:cubicBezTo>
                  <a:pt x="606610" y="186784"/>
                  <a:pt x="545339" y="388724"/>
                  <a:pt x="462309" y="583086"/>
                </a:cubicBezTo>
                <a:lnTo>
                  <a:pt x="341194" y="940188"/>
                </a:lnTo>
                <a:lnTo>
                  <a:pt x="238836" y="967484"/>
                </a:lnTo>
                <a:lnTo>
                  <a:pt x="0" y="1547514"/>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4" name="Google Shape;384;p10"/>
          <p:cNvSpPr/>
          <p:nvPr/>
        </p:nvSpPr>
        <p:spPr>
          <a:xfrm>
            <a:off x="8924505" y="1962392"/>
            <a:ext cx="1163271" cy="1995461"/>
          </a:xfrm>
          <a:custGeom>
            <a:avLst/>
            <a:gdLst/>
            <a:ahLst/>
            <a:cxnLst/>
            <a:rect l="l" t="t" r="r" b="b"/>
            <a:pathLst>
              <a:path w="904320" h="996715" extrusionOk="0">
                <a:moveTo>
                  <a:pt x="904320" y="0"/>
                </a:moveTo>
                <a:lnTo>
                  <a:pt x="730359" y="384774"/>
                </a:lnTo>
                <a:cubicBezTo>
                  <a:pt x="663653" y="440252"/>
                  <a:pt x="705664" y="484982"/>
                  <a:pt x="638958" y="540460"/>
                </a:cubicBezTo>
                <a:lnTo>
                  <a:pt x="307743" y="742681"/>
                </a:lnTo>
                <a:lnTo>
                  <a:pt x="0" y="996715"/>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5" name="Google Shape;385;p10"/>
          <p:cNvSpPr/>
          <p:nvPr/>
        </p:nvSpPr>
        <p:spPr>
          <a:xfrm>
            <a:off x="8166516" y="4051592"/>
            <a:ext cx="721062" cy="1321184"/>
          </a:xfrm>
          <a:custGeom>
            <a:avLst/>
            <a:gdLst/>
            <a:ahLst/>
            <a:cxnLst/>
            <a:rect l="l" t="t" r="r" b="b"/>
            <a:pathLst>
              <a:path w="738065" h="1355271" extrusionOk="0">
                <a:moveTo>
                  <a:pt x="738065" y="0"/>
                </a:moveTo>
                <a:lnTo>
                  <a:pt x="546996" y="150125"/>
                </a:lnTo>
                <a:lnTo>
                  <a:pt x="355927" y="293427"/>
                </a:lnTo>
                <a:lnTo>
                  <a:pt x="355927" y="402609"/>
                </a:lnTo>
                <a:lnTo>
                  <a:pt x="96620" y="580030"/>
                </a:lnTo>
                <a:lnTo>
                  <a:pt x="42029" y="757450"/>
                </a:lnTo>
                <a:lnTo>
                  <a:pt x="129188" y="915843"/>
                </a:lnTo>
                <a:lnTo>
                  <a:pt x="185796" y="1146840"/>
                </a:lnTo>
                <a:lnTo>
                  <a:pt x="113369" y="1276065"/>
                </a:lnTo>
                <a:cubicBezTo>
                  <a:pt x="79250" y="1269241"/>
                  <a:pt x="34119" y="1361735"/>
                  <a:pt x="0" y="1354911"/>
                </a:cubicBez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6" name="Google Shape;386;p10"/>
          <p:cNvSpPr/>
          <p:nvPr/>
        </p:nvSpPr>
        <p:spPr>
          <a:xfrm rot="685769">
            <a:off x="7878238" y="6115182"/>
            <a:ext cx="783286" cy="762593"/>
          </a:xfrm>
          <a:custGeom>
            <a:avLst/>
            <a:gdLst/>
            <a:ahLst/>
            <a:cxnLst/>
            <a:rect l="l" t="t" r="r" b="b"/>
            <a:pathLst>
              <a:path w="464024" h="470848" extrusionOk="0">
                <a:moveTo>
                  <a:pt x="464024" y="0"/>
                </a:moveTo>
                <a:lnTo>
                  <a:pt x="0" y="470848"/>
                </a:lnTo>
              </a:path>
            </a:pathLst>
          </a:custGeom>
          <a:noFill/>
          <a:ln w="57150" cap="flat" cmpd="sng">
            <a:solidFill>
              <a:srgbClr val="00B05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p10"/>
          <p:cNvSpPr/>
          <p:nvPr/>
        </p:nvSpPr>
        <p:spPr>
          <a:xfrm>
            <a:off x="8316425" y="2101167"/>
            <a:ext cx="2134705" cy="2872979"/>
          </a:xfrm>
          <a:custGeom>
            <a:avLst/>
            <a:gdLst/>
            <a:ahLst/>
            <a:cxnLst/>
            <a:rect l="l" t="t" r="r" b="b"/>
            <a:pathLst>
              <a:path w="1801505" h="2094931" extrusionOk="0">
                <a:moveTo>
                  <a:pt x="1801505" y="0"/>
                </a:moveTo>
                <a:lnTo>
                  <a:pt x="1443431" y="661248"/>
                </a:lnTo>
                <a:cubicBezTo>
                  <a:pt x="1333266" y="851752"/>
                  <a:pt x="1274099" y="844006"/>
                  <a:pt x="1163934" y="1034510"/>
                </a:cubicBezTo>
                <a:lnTo>
                  <a:pt x="949237" y="1246050"/>
                </a:lnTo>
                <a:lnTo>
                  <a:pt x="559630" y="1634088"/>
                </a:lnTo>
                <a:cubicBezTo>
                  <a:pt x="366287" y="1775115"/>
                  <a:pt x="193343" y="1953904"/>
                  <a:pt x="0" y="2094931"/>
                </a:cubicBez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8" name="Google Shape;388;p10"/>
          <p:cNvSpPr txBox="1"/>
          <p:nvPr/>
        </p:nvSpPr>
        <p:spPr>
          <a:xfrm rot="-2866795">
            <a:off x="8531010" y="3972810"/>
            <a:ext cx="1250930" cy="23086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Appleton Fault</a:t>
            </a:r>
            <a:endParaRPr sz="1400" b="0" i="0" u="none" strike="noStrike" cap="none">
              <a:solidFill>
                <a:srgbClr val="000000"/>
              </a:solidFill>
              <a:latin typeface="Montserrat"/>
              <a:ea typeface="Montserrat"/>
              <a:cs typeface="Montserrat"/>
              <a:sym typeface="Montserrat"/>
            </a:endParaRPr>
          </a:p>
        </p:txBody>
      </p:sp>
      <p:sp>
        <p:nvSpPr>
          <p:cNvPr id="389" name="Google Shape;389;p10"/>
          <p:cNvSpPr txBox="1"/>
          <p:nvPr/>
        </p:nvSpPr>
        <p:spPr>
          <a:xfrm rot="-3508852">
            <a:off x="9293970" y="3228419"/>
            <a:ext cx="1494666" cy="2308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Joe Batts Pond Line</a:t>
            </a:r>
            <a:endParaRPr sz="1400" b="0" i="0" u="none" strike="noStrike" cap="none">
              <a:solidFill>
                <a:srgbClr val="000000"/>
              </a:solidFill>
              <a:latin typeface="Montserrat"/>
              <a:ea typeface="Montserrat"/>
              <a:cs typeface="Montserrat"/>
              <a:sym typeface="Montserrat"/>
            </a:endParaRPr>
          </a:p>
        </p:txBody>
      </p:sp>
      <p:sp>
        <p:nvSpPr>
          <p:cNvPr id="390" name="Google Shape;390;p10"/>
          <p:cNvSpPr txBox="1"/>
          <p:nvPr/>
        </p:nvSpPr>
        <p:spPr>
          <a:xfrm rot="-2568630">
            <a:off x="6840883" y="2299468"/>
            <a:ext cx="1104954" cy="23075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Montserrat"/>
                <a:ea typeface="Montserrat"/>
                <a:cs typeface="Montserrat"/>
                <a:sym typeface="Montserrat"/>
              </a:rPr>
              <a:t>Valentine Lake</a:t>
            </a:r>
            <a:endParaRPr sz="1400" b="0" i="0" u="none" strike="noStrike" cap="none">
              <a:solidFill>
                <a:srgbClr val="000000"/>
              </a:solidFill>
              <a:latin typeface="Montserrat"/>
              <a:ea typeface="Montserrat"/>
              <a:cs typeface="Montserrat"/>
              <a:sym typeface="Montserrat"/>
            </a:endParaRPr>
          </a:p>
        </p:txBody>
      </p:sp>
      <p:sp>
        <p:nvSpPr>
          <p:cNvPr id="391" name="Google Shape;391;p10"/>
          <p:cNvSpPr/>
          <p:nvPr/>
        </p:nvSpPr>
        <p:spPr>
          <a:xfrm>
            <a:off x="2808514" y="2280976"/>
            <a:ext cx="2110154" cy="1708220"/>
          </a:xfrm>
          <a:custGeom>
            <a:avLst/>
            <a:gdLst/>
            <a:ahLst/>
            <a:cxnLst/>
            <a:rect l="l" t="t" r="r" b="b"/>
            <a:pathLst>
              <a:path w="2110154" h="1708220" extrusionOk="0">
                <a:moveTo>
                  <a:pt x="2110154" y="0"/>
                </a:moveTo>
                <a:lnTo>
                  <a:pt x="1984550" y="190919"/>
                </a:lnTo>
                <a:lnTo>
                  <a:pt x="1863970" y="361740"/>
                </a:lnTo>
                <a:lnTo>
                  <a:pt x="1743389" y="607925"/>
                </a:lnTo>
                <a:lnTo>
                  <a:pt x="1663002" y="723481"/>
                </a:lnTo>
                <a:lnTo>
                  <a:pt x="1371600" y="884255"/>
                </a:lnTo>
                <a:lnTo>
                  <a:pt x="1080198" y="1125415"/>
                </a:lnTo>
                <a:lnTo>
                  <a:pt x="763675" y="1261068"/>
                </a:lnTo>
                <a:lnTo>
                  <a:pt x="567732" y="1396721"/>
                </a:lnTo>
                <a:lnTo>
                  <a:pt x="411983" y="1421842"/>
                </a:lnTo>
                <a:lnTo>
                  <a:pt x="326572" y="1537398"/>
                </a:lnTo>
                <a:lnTo>
                  <a:pt x="286378" y="1642905"/>
                </a:lnTo>
                <a:lnTo>
                  <a:pt x="135653" y="1708220"/>
                </a:lnTo>
                <a:lnTo>
                  <a:pt x="0" y="1698171"/>
                </a:lnTo>
              </a:path>
            </a:pathLst>
          </a:custGeom>
          <a:noFill/>
          <a:ln w="25400" cap="flat" cmpd="sng">
            <a:solidFill>
              <a:srgbClr val="FFFF6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2" name="Google Shape;392;p10"/>
          <p:cNvSpPr/>
          <p:nvPr/>
        </p:nvSpPr>
        <p:spPr>
          <a:xfrm>
            <a:off x="3024554" y="2476919"/>
            <a:ext cx="1939332" cy="1572567"/>
          </a:xfrm>
          <a:custGeom>
            <a:avLst/>
            <a:gdLst/>
            <a:ahLst/>
            <a:cxnLst/>
            <a:rect l="l" t="t" r="r" b="b"/>
            <a:pathLst>
              <a:path w="1939332" h="1572567" extrusionOk="0">
                <a:moveTo>
                  <a:pt x="1939332" y="0"/>
                </a:moveTo>
                <a:lnTo>
                  <a:pt x="1868993" y="45217"/>
                </a:lnTo>
                <a:lnTo>
                  <a:pt x="1843872" y="180870"/>
                </a:lnTo>
                <a:lnTo>
                  <a:pt x="1773534" y="175846"/>
                </a:lnTo>
                <a:lnTo>
                  <a:pt x="1622809" y="492369"/>
                </a:lnTo>
                <a:lnTo>
                  <a:pt x="1617784" y="633046"/>
                </a:lnTo>
                <a:lnTo>
                  <a:pt x="1482132" y="723481"/>
                </a:lnTo>
                <a:lnTo>
                  <a:pt x="1296237" y="798844"/>
                </a:lnTo>
                <a:lnTo>
                  <a:pt x="1115367" y="939521"/>
                </a:lnTo>
                <a:lnTo>
                  <a:pt x="839037" y="1090246"/>
                </a:lnTo>
                <a:lnTo>
                  <a:pt x="577780" y="1210826"/>
                </a:lnTo>
                <a:lnTo>
                  <a:pt x="346668" y="1266092"/>
                </a:lnTo>
                <a:lnTo>
                  <a:pt x="195943" y="1306285"/>
                </a:lnTo>
                <a:lnTo>
                  <a:pt x="100483" y="1446962"/>
                </a:lnTo>
                <a:lnTo>
                  <a:pt x="5024" y="1562518"/>
                </a:lnTo>
                <a:lnTo>
                  <a:pt x="0" y="1572567"/>
                </a:lnTo>
              </a:path>
            </a:pathLst>
          </a:custGeom>
          <a:noFill/>
          <a:ln w="2540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3" name="Google Shape;393;p10"/>
          <p:cNvSpPr/>
          <p:nvPr/>
        </p:nvSpPr>
        <p:spPr>
          <a:xfrm>
            <a:off x="3072254" y="3684083"/>
            <a:ext cx="401700" cy="4008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94" name="Google Shape;394;p10"/>
          <p:cNvCxnSpPr>
            <a:stCxn id="393" idx="0"/>
          </p:cNvCxnSpPr>
          <p:nvPr/>
        </p:nvCxnSpPr>
        <p:spPr>
          <a:xfrm rot="10800000" flipH="1">
            <a:off x="3273104" y="1064783"/>
            <a:ext cx="3355500" cy="2619300"/>
          </a:xfrm>
          <a:prstGeom prst="straightConnector1">
            <a:avLst/>
          </a:prstGeom>
          <a:noFill/>
          <a:ln w="57150" cap="flat" cmpd="sng">
            <a:solidFill>
              <a:srgbClr val="FF0000"/>
            </a:solidFill>
            <a:prstDash val="solid"/>
            <a:round/>
            <a:headEnd type="none" w="sm" len="sm"/>
            <a:tailEnd type="triangle" w="med" len="med"/>
          </a:ln>
          <a:effectLst>
            <a:outerShdw blurRad="50800" dist="38100" dir="2700000" algn="tl" rotWithShape="0">
              <a:srgbClr val="000000">
                <a:alpha val="40000"/>
              </a:srgbClr>
            </a:outerShdw>
          </a:effectLst>
        </p:spPr>
      </p:cxnSp>
      <p:cxnSp>
        <p:nvCxnSpPr>
          <p:cNvPr id="395" name="Google Shape;395;p10"/>
          <p:cNvCxnSpPr>
            <a:stCxn id="393" idx="2"/>
          </p:cNvCxnSpPr>
          <p:nvPr/>
        </p:nvCxnSpPr>
        <p:spPr>
          <a:xfrm>
            <a:off x="3273104" y="4084883"/>
            <a:ext cx="4289100" cy="2262900"/>
          </a:xfrm>
          <a:prstGeom prst="straightConnector1">
            <a:avLst/>
          </a:prstGeom>
          <a:noFill/>
          <a:ln w="57150" cap="flat" cmpd="sng">
            <a:solidFill>
              <a:srgbClr val="FF0000"/>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396" name="Google Shape;396;p10"/>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15</a:t>
            </a:fld>
            <a:endParaRPr b="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11"/>
          <p:cNvPicPr preferRelativeResize="0"/>
          <p:nvPr/>
        </p:nvPicPr>
        <p:blipFill rotWithShape="1">
          <a:blip r:embed="rId3">
            <a:alphaModFix/>
          </a:blip>
          <a:srcRect r="3333"/>
          <a:stretch/>
        </p:blipFill>
        <p:spPr>
          <a:xfrm>
            <a:off x="2943151" y="0"/>
            <a:ext cx="9248849" cy="6858000"/>
          </a:xfrm>
          <a:prstGeom prst="rect">
            <a:avLst/>
          </a:prstGeom>
          <a:noFill/>
          <a:ln>
            <a:noFill/>
          </a:ln>
        </p:spPr>
      </p:pic>
      <p:sp>
        <p:nvSpPr>
          <p:cNvPr id="402" name="Google Shape;402;p11"/>
          <p:cNvSpPr txBox="1"/>
          <p:nvPr/>
        </p:nvSpPr>
        <p:spPr>
          <a:xfrm>
            <a:off x="9520427" y="4219014"/>
            <a:ext cx="1896673" cy="276999"/>
          </a:xfrm>
          <a:prstGeom prst="rect">
            <a:avLst/>
          </a:prstGeom>
          <a:solidFill>
            <a:srgbClr val="F4000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950" b="1" i="0" u="none" strike="noStrike" cap="none">
                <a:solidFill>
                  <a:schemeClr val="lt1"/>
                </a:solidFill>
                <a:latin typeface="Montserrat"/>
                <a:ea typeface="Montserrat"/>
                <a:cs typeface="Montserrat"/>
                <a:sym typeface="Montserrat"/>
              </a:rPr>
              <a:t>EXPLOITS DISCOVERY</a:t>
            </a:r>
            <a:endParaRPr sz="950" b="0" i="0" u="none" strike="noStrike" cap="none">
              <a:solidFill>
                <a:srgbClr val="000000"/>
              </a:solidFill>
              <a:latin typeface="Montserrat"/>
              <a:ea typeface="Montserrat"/>
              <a:cs typeface="Montserrat"/>
              <a:sym typeface="Montserrat"/>
            </a:endParaRPr>
          </a:p>
        </p:txBody>
      </p:sp>
      <p:sp>
        <p:nvSpPr>
          <p:cNvPr id="403" name="Google Shape;403;p11"/>
          <p:cNvSpPr txBox="1"/>
          <p:nvPr/>
        </p:nvSpPr>
        <p:spPr>
          <a:xfrm>
            <a:off x="9722908" y="3039298"/>
            <a:ext cx="1622560" cy="276999"/>
          </a:xfrm>
          <a:prstGeom prst="rect">
            <a:avLst/>
          </a:prstGeom>
          <a:solidFill>
            <a:srgbClr val="5E88B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950" b="1" i="0" u="none" strike="noStrike" cap="none">
                <a:solidFill>
                  <a:schemeClr val="lt1"/>
                </a:solidFill>
                <a:latin typeface="Montserrat"/>
                <a:ea typeface="Montserrat"/>
                <a:cs typeface="Montserrat"/>
                <a:sym typeface="Montserrat"/>
              </a:rPr>
              <a:t>NEW FOUND GOLD</a:t>
            </a:r>
            <a:endParaRPr sz="950" b="0" i="0" u="none" strike="noStrike" cap="none">
              <a:solidFill>
                <a:srgbClr val="000000"/>
              </a:solidFill>
              <a:latin typeface="Montserrat"/>
              <a:ea typeface="Montserrat"/>
              <a:cs typeface="Montserrat"/>
              <a:sym typeface="Montserrat"/>
            </a:endParaRPr>
          </a:p>
        </p:txBody>
      </p:sp>
      <p:cxnSp>
        <p:nvCxnSpPr>
          <p:cNvPr id="404" name="Google Shape;404;p11"/>
          <p:cNvCxnSpPr/>
          <p:nvPr/>
        </p:nvCxnSpPr>
        <p:spPr>
          <a:xfrm flipH="1">
            <a:off x="7740502" y="3119005"/>
            <a:ext cx="1524629" cy="1750707"/>
          </a:xfrm>
          <a:prstGeom prst="straightConnector1">
            <a:avLst/>
          </a:prstGeom>
          <a:noFill/>
          <a:ln w="19050" cap="flat" cmpd="sng">
            <a:solidFill>
              <a:schemeClr val="dk1"/>
            </a:solidFill>
            <a:prstDash val="dash"/>
            <a:round/>
            <a:headEnd type="none" w="sm" len="sm"/>
            <a:tailEnd type="none" w="sm" len="sm"/>
          </a:ln>
        </p:spPr>
      </p:cxnSp>
      <p:cxnSp>
        <p:nvCxnSpPr>
          <p:cNvPr id="405" name="Google Shape;405;p11"/>
          <p:cNvCxnSpPr/>
          <p:nvPr/>
        </p:nvCxnSpPr>
        <p:spPr>
          <a:xfrm flipH="1">
            <a:off x="7783510" y="3754878"/>
            <a:ext cx="603568" cy="744669"/>
          </a:xfrm>
          <a:prstGeom prst="straightConnector1">
            <a:avLst/>
          </a:prstGeom>
          <a:noFill/>
          <a:ln w="19050" cap="flat" cmpd="sng">
            <a:solidFill>
              <a:schemeClr val="dk1"/>
            </a:solidFill>
            <a:prstDash val="dash"/>
            <a:round/>
            <a:headEnd type="none" w="sm" len="sm"/>
            <a:tailEnd type="none" w="sm" len="sm"/>
          </a:ln>
        </p:spPr>
      </p:cxnSp>
      <p:sp>
        <p:nvSpPr>
          <p:cNvPr id="406" name="Google Shape;406;p11"/>
          <p:cNvSpPr/>
          <p:nvPr/>
        </p:nvSpPr>
        <p:spPr>
          <a:xfrm>
            <a:off x="9478812" y="2232136"/>
            <a:ext cx="217164" cy="159940"/>
          </a:xfrm>
          <a:prstGeom prst="star5">
            <a:avLst>
              <a:gd name="adj" fmla="val 19098"/>
              <a:gd name="hf" fmla="val 105146"/>
              <a:gd name="vf" fmla="val 110557"/>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p11"/>
          <p:cNvSpPr txBox="1"/>
          <p:nvPr/>
        </p:nvSpPr>
        <p:spPr>
          <a:xfrm>
            <a:off x="10559035" y="1342248"/>
            <a:ext cx="1446230" cy="430887"/>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GAZEEBOW</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Joe Batts Pond Line</a:t>
            </a:r>
            <a:endParaRPr sz="950" b="0" i="0" u="none" strike="noStrike" cap="none">
              <a:solidFill>
                <a:srgbClr val="000000"/>
              </a:solidFill>
              <a:latin typeface="Montserrat"/>
              <a:ea typeface="Montserrat"/>
              <a:cs typeface="Montserrat"/>
              <a:sym typeface="Montserrat"/>
            </a:endParaRPr>
          </a:p>
        </p:txBody>
      </p:sp>
      <p:sp>
        <p:nvSpPr>
          <p:cNvPr id="408" name="Google Shape;408;p11"/>
          <p:cNvSpPr txBox="1"/>
          <p:nvPr/>
        </p:nvSpPr>
        <p:spPr>
          <a:xfrm>
            <a:off x="10255026" y="2035877"/>
            <a:ext cx="1713000" cy="7695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JONATHAN’S POND</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Visible gold in trenches</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SGH + 350m trenching</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NFG Partnership (9.9%)</a:t>
            </a:r>
            <a:endParaRPr sz="950" b="0" i="0" u="none" strike="noStrike" cap="none">
              <a:solidFill>
                <a:srgbClr val="000000"/>
              </a:solidFill>
              <a:latin typeface="Montserrat"/>
              <a:ea typeface="Montserrat"/>
              <a:cs typeface="Montserrat"/>
              <a:sym typeface="Montserrat"/>
            </a:endParaRPr>
          </a:p>
        </p:txBody>
      </p:sp>
      <p:sp>
        <p:nvSpPr>
          <p:cNvPr id="409" name="Google Shape;409;p11"/>
          <p:cNvSpPr txBox="1"/>
          <p:nvPr/>
        </p:nvSpPr>
        <p:spPr>
          <a:xfrm>
            <a:off x="8937839" y="4940861"/>
            <a:ext cx="1422184" cy="430887"/>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MIDDLE RIDGE</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GRUB Zone targets</a:t>
            </a:r>
            <a:endParaRPr sz="950" b="0" i="0" u="none" strike="noStrike" cap="none">
              <a:solidFill>
                <a:srgbClr val="000000"/>
              </a:solidFill>
              <a:latin typeface="Montserrat"/>
              <a:ea typeface="Montserrat"/>
              <a:cs typeface="Montserrat"/>
              <a:sym typeface="Montserrat"/>
            </a:endParaRPr>
          </a:p>
        </p:txBody>
      </p:sp>
      <p:sp>
        <p:nvSpPr>
          <p:cNvPr id="410" name="Google Shape;410;p11"/>
          <p:cNvSpPr txBox="1"/>
          <p:nvPr/>
        </p:nvSpPr>
        <p:spPr>
          <a:xfrm>
            <a:off x="7881604" y="242000"/>
            <a:ext cx="1896673" cy="276999"/>
          </a:xfrm>
          <a:prstGeom prst="rect">
            <a:avLst/>
          </a:prstGeom>
          <a:solidFill>
            <a:srgbClr val="F4000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950" b="1" i="0" u="none" strike="noStrike" cap="none">
                <a:solidFill>
                  <a:schemeClr val="lt1"/>
                </a:solidFill>
                <a:latin typeface="Montserrat"/>
                <a:ea typeface="Montserrat"/>
                <a:cs typeface="Montserrat"/>
                <a:sym typeface="Montserrat"/>
              </a:rPr>
              <a:t>EXPLOITS DISCOVERY</a:t>
            </a:r>
            <a:endParaRPr sz="950" b="0" i="0" u="none" strike="noStrike" cap="none">
              <a:solidFill>
                <a:srgbClr val="000000"/>
              </a:solidFill>
              <a:latin typeface="Montserrat"/>
              <a:ea typeface="Montserrat"/>
              <a:cs typeface="Montserrat"/>
              <a:sym typeface="Montserrat"/>
            </a:endParaRPr>
          </a:p>
        </p:txBody>
      </p:sp>
      <p:sp>
        <p:nvSpPr>
          <p:cNvPr id="411" name="Google Shape;411;p11"/>
          <p:cNvSpPr/>
          <p:nvPr/>
        </p:nvSpPr>
        <p:spPr>
          <a:xfrm>
            <a:off x="10490828" y="5449922"/>
            <a:ext cx="1544587" cy="9387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12" name="Google Shape;412;p11"/>
          <p:cNvCxnSpPr/>
          <p:nvPr/>
        </p:nvCxnSpPr>
        <p:spPr>
          <a:xfrm>
            <a:off x="10590113" y="6203824"/>
            <a:ext cx="350874" cy="0"/>
          </a:xfrm>
          <a:prstGeom prst="straightConnector1">
            <a:avLst/>
          </a:prstGeom>
          <a:solidFill>
            <a:schemeClr val="lt1"/>
          </a:solidFill>
          <a:ln w="57150" cap="flat" cmpd="sng">
            <a:solidFill>
              <a:srgbClr val="00B0F0"/>
            </a:solidFill>
            <a:prstDash val="solid"/>
            <a:round/>
            <a:headEnd type="none" w="sm" len="sm"/>
            <a:tailEnd type="none" w="sm" len="sm"/>
          </a:ln>
        </p:spPr>
      </p:cxnSp>
      <p:grpSp>
        <p:nvGrpSpPr>
          <p:cNvPr id="413" name="Google Shape;413;p11"/>
          <p:cNvGrpSpPr/>
          <p:nvPr/>
        </p:nvGrpSpPr>
        <p:grpSpPr>
          <a:xfrm>
            <a:off x="10590113" y="5537079"/>
            <a:ext cx="1343452" cy="784830"/>
            <a:chOff x="9886409" y="3848464"/>
            <a:chExt cx="1343452" cy="784830"/>
          </a:xfrm>
        </p:grpSpPr>
        <p:cxnSp>
          <p:nvCxnSpPr>
            <p:cNvPr id="414" name="Google Shape;414;p11"/>
            <p:cNvCxnSpPr/>
            <p:nvPr/>
          </p:nvCxnSpPr>
          <p:spPr>
            <a:xfrm>
              <a:off x="9886409" y="3956038"/>
              <a:ext cx="350874" cy="0"/>
            </a:xfrm>
            <a:prstGeom prst="straightConnector1">
              <a:avLst/>
            </a:prstGeom>
            <a:noFill/>
            <a:ln w="57150" cap="flat" cmpd="sng">
              <a:solidFill>
                <a:srgbClr val="FFFF00"/>
              </a:solidFill>
              <a:prstDash val="solid"/>
              <a:round/>
              <a:headEnd type="none" w="sm" len="sm"/>
              <a:tailEnd type="none" w="sm" len="sm"/>
            </a:ln>
          </p:spPr>
        </p:cxnSp>
        <p:cxnSp>
          <p:nvCxnSpPr>
            <p:cNvPr id="415" name="Google Shape;415;p11"/>
            <p:cNvCxnSpPr/>
            <p:nvPr/>
          </p:nvCxnSpPr>
          <p:spPr>
            <a:xfrm>
              <a:off x="9886409" y="4104897"/>
              <a:ext cx="350874" cy="0"/>
            </a:xfrm>
            <a:prstGeom prst="straightConnector1">
              <a:avLst/>
            </a:prstGeom>
            <a:noFill/>
            <a:ln w="57150" cap="flat" cmpd="sng">
              <a:solidFill>
                <a:srgbClr val="FFC000"/>
              </a:solidFill>
              <a:prstDash val="solid"/>
              <a:round/>
              <a:headEnd type="none" w="sm" len="sm"/>
              <a:tailEnd type="none" w="sm" len="sm"/>
            </a:ln>
          </p:spPr>
        </p:cxnSp>
        <p:cxnSp>
          <p:nvCxnSpPr>
            <p:cNvPr id="416" name="Google Shape;416;p11"/>
            <p:cNvCxnSpPr/>
            <p:nvPr/>
          </p:nvCxnSpPr>
          <p:spPr>
            <a:xfrm>
              <a:off x="9886409" y="4232733"/>
              <a:ext cx="350874" cy="0"/>
            </a:xfrm>
            <a:prstGeom prst="straightConnector1">
              <a:avLst/>
            </a:prstGeom>
            <a:noFill/>
            <a:ln w="57150" cap="flat" cmpd="sng">
              <a:solidFill>
                <a:srgbClr val="00B050"/>
              </a:solidFill>
              <a:prstDash val="solid"/>
              <a:round/>
              <a:headEnd type="none" w="sm" len="sm"/>
              <a:tailEnd type="none" w="sm" len="sm"/>
            </a:ln>
          </p:spPr>
        </p:cxnSp>
        <p:sp>
          <p:nvSpPr>
            <p:cNvPr id="417" name="Google Shape;417;p11"/>
            <p:cNvSpPr txBox="1"/>
            <p:nvPr/>
          </p:nvSpPr>
          <p:spPr>
            <a:xfrm>
              <a:off x="10237283" y="3848464"/>
              <a:ext cx="992579"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Dog Bay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Appleton Linear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GRUB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Joe Batts Pond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Valentine Lake</a:t>
              </a:r>
              <a:endParaRPr sz="1400" b="0" i="0" u="none" strike="noStrike" cap="none">
                <a:solidFill>
                  <a:srgbClr val="000000"/>
                </a:solidFill>
                <a:latin typeface="Arial"/>
                <a:ea typeface="Arial"/>
                <a:cs typeface="Arial"/>
                <a:sym typeface="Arial"/>
              </a:endParaRPr>
            </a:p>
          </p:txBody>
        </p:sp>
      </p:grpSp>
      <p:cxnSp>
        <p:nvCxnSpPr>
          <p:cNvPr id="418" name="Google Shape;418;p11"/>
          <p:cNvCxnSpPr/>
          <p:nvPr/>
        </p:nvCxnSpPr>
        <p:spPr>
          <a:xfrm>
            <a:off x="10590113" y="6069742"/>
            <a:ext cx="350874" cy="0"/>
          </a:xfrm>
          <a:prstGeom prst="straightConnector1">
            <a:avLst/>
          </a:prstGeom>
          <a:solidFill>
            <a:schemeClr val="lt1"/>
          </a:solidFill>
          <a:ln w="57150" cap="flat" cmpd="sng">
            <a:solidFill>
              <a:srgbClr val="EB816F"/>
            </a:solidFill>
            <a:prstDash val="solid"/>
            <a:round/>
            <a:headEnd type="none" w="sm" len="sm"/>
            <a:tailEnd type="none" w="sm" len="sm"/>
          </a:ln>
        </p:spPr>
      </p:cxnSp>
      <p:sp>
        <p:nvSpPr>
          <p:cNvPr id="419" name="Google Shape;419;p11"/>
          <p:cNvSpPr/>
          <p:nvPr/>
        </p:nvSpPr>
        <p:spPr>
          <a:xfrm>
            <a:off x="8955532" y="1486544"/>
            <a:ext cx="1495561" cy="2778832"/>
          </a:xfrm>
          <a:custGeom>
            <a:avLst/>
            <a:gdLst/>
            <a:ahLst/>
            <a:cxnLst/>
            <a:rect l="l" t="t" r="r" b="b"/>
            <a:pathLst>
              <a:path w="1530828" h="2850526" extrusionOk="0">
                <a:moveTo>
                  <a:pt x="1530828" y="0"/>
                </a:moveTo>
                <a:lnTo>
                  <a:pt x="1461004" y="211188"/>
                </a:lnTo>
                <a:lnTo>
                  <a:pt x="1368517" y="349917"/>
                </a:lnTo>
                <a:cubicBezTo>
                  <a:pt x="1297233" y="454044"/>
                  <a:pt x="1307377" y="582292"/>
                  <a:pt x="1187699" y="662298"/>
                </a:cubicBezTo>
                <a:lnTo>
                  <a:pt x="928450" y="955933"/>
                </a:lnTo>
                <a:lnTo>
                  <a:pt x="616296" y="1607428"/>
                </a:lnTo>
                <a:lnTo>
                  <a:pt x="139411" y="2600378"/>
                </a:lnTo>
                <a:lnTo>
                  <a:pt x="139411" y="2600378"/>
                </a:lnTo>
                <a:lnTo>
                  <a:pt x="154159" y="2607752"/>
                </a:lnTo>
                <a:lnTo>
                  <a:pt x="330341" y="2188414"/>
                </a:lnTo>
                <a:lnTo>
                  <a:pt x="0" y="2850526"/>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p11"/>
          <p:cNvSpPr/>
          <p:nvPr/>
        </p:nvSpPr>
        <p:spPr>
          <a:xfrm>
            <a:off x="7755062" y="4355751"/>
            <a:ext cx="1577744" cy="1466498"/>
          </a:xfrm>
          <a:custGeom>
            <a:avLst/>
            <a:gdLst/>
            <a:ahLst/>
            <a:cxnLst/>
            <a:rect l="l" t="t" r="r" b="b"/>
            <a:pathLst>
              <a:path w="1614948" h="1504335" extrusionOk="0">
                <a:moveTo>
                  <a:pt x="1614948" y="0"/>
                </a:moveTo>
                <a:lnTo>
                  <a:pt x="884903" y="803787"/>
                </a:lnTo>
                <a:lnTo>
                  <a:pt x="0" y="1504335"/>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1" name="Google Shape;421;p11"/>
          <p:cNvSpPr/>
          <p:nvPr/>
        </p:nvSpPr>
        <p:spPr>
          <a:xfrm>
            <a:off x="7470272" y="6091258"/>
            <a:ext cx="670001" cy="646984"/>
          </a:xfrm>
          <a:custGeom>
            <a:avLst/>
            <a:gdLst/>
            <a:ahLst/>
            <a:cxnLst/>
            <a:rect l="l" t="t" r="r" b="b"/>
            <a:pathLst>
              <a:path w="685800" h="663677" extrusionOk="0">
                <a:moveTo>
                  <a:pt x="685800" y="0"/>
                </a:moveTo>
                <a:lnTo>
                  <a:pt x="0" y="663677"/>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2" name="Google Shape;422;p11"/>
          <p:cNvSpPr/>
          <p:nvPr/>
        </p:nvSpPr>
        <p:spPr>
          <a:xfrm>
            <a:off x="8648398" y="4222481"/>
            <a:ext cx="173334" cy="239482"/>
          </a:xfrm>
          <a:custGeom>
            <a:avLst/>
            <a:gdLst/>
            <a:ahLst/>
            <a:cxnLst/>
            <a:rect l="l" t="t" r="r" b="b"/>
            <a:pathLst>
              <a:path w="177421" h="245660" extrusionOk="0">
                <a:moveTo>
                  <a:pt x="177421" y="0"/>
                </a:moveTo>
                <a:lnTo>
                  <a:pt x="0" y="245660"/>
                </a:lnTo>
              </a:path>
            </a:pathLst>
          </a:cu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3" name="Google Shape;423;p11"/>
          <p:cNvSpPr/>
          <p:nvPr/>
        </p:nvSpPr>
        <p:spPr>
          <a:xfrm>
            <a:off x="906400" y="273250"/>
            <a:ext cx="6078300" cy="456600"/>
          </a:xfrm>
          <a:prstGeom prst="rect">
            <a:avLst/>
          </a:prstGeom>
          <a:solidFill>
            <a:srgbClr val="FFFFFF"/>
          </a:solidFill>
          <a:ln>
            <a:noFill/>
          </a:ln>
          <a:effectLst>
            <a:outerShdw blurRad="57150" dist="114300"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11"/>
          <p:cNvSpPr/>
          <p:nvPr/>
        </p:nvSpPr>
        <p:spPr>
          <a:xfrm>
            <a:off x="666525" y="0"/>
            <a:ext cx="6548400" cy="6858000"/>
          </a:xfrm>
          <a:prstGeom prst="rect">
            <a:avLst/>
          </a:prstGeom>
          <a:gradFill>
            <a:gsLst>
              <a:gs pos="0">
                <a:schemeClr val="lt1"/>
              </a:gs>
              <a:gs pos="57000">
                <a:srgbClr val="FFFFFF"/>
              </a:gs>
              <a:gs pos="81000">
                <a:srgbClr val="FFFFFF">
                  <a:alpha val="61176"/>
                </a:srgbClr>
              </a:gs>
              <a:gs pos="94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5" name="Google Shape;425;p11"/>
          <p:cNvSpPr/>
          <p:nvPr/>
        </p:nvSpPr>
        <p:spPr>
          <a:xfrm>
            <a:off x="9695066" y="310959"/>
            <a:ext cx="806669" cy="1895891"/>
          </a:xfrm>
          <a:custGeom>
            <a:avLst/>
            <a:gdLst/>
            <a:ahLst/>
            <a:cxnLst/>
            <a:rect l="l" t="t" r="r" b="b"/>
            <a:pathLst>
              <a:path w="825690" h="1944806" extrusionOk="0">
                <a:moveTo>
                  <a:pt x="825690" y="0"/>
                </a:moveTo>
                <a:lnTo>
                  <a:pt x="586854" y="334370"/>
                </a:lnTo>
                <a:lnTo>
                  <a:pt x="539087" y="443552"/>
                </a:lnTo>
                <a:lnTo>
                  <a:pt x="293427" y="1091820"/>
                </a:lnTo>
                <a:lnTo>
                  <a:pt x="232012" y="1467134"/>
                </a:lnTo>
                <a:lnTo>
                  <a:pt x="0" y="1944806"/>
                </a:ln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6" name="Google Shape;426;p11"/>
          <p:cNvSpPr/>
          <p:nvPr/>
        </p:nvSpPr>
        <p:spPr>
          <a:xfrm>
            <a:off x="7755062" y="2306633"/>
            <a:ext cx="1900003" cy="2387217"/>
          </a:xfrm>
          <a:custGeom>
            <a:avLst/>
            <a:gdLst/>
            <a:ahLst/>
            <a:cxnLst/>
            <a:rect l="l" t="t" r="r" b="b"/>
            <a:pathLst>
              <a:path w="1801505" h="2094931" extrusionOk="0">
                <a:moveTo>
                  <a:pt x="1801505" y="0"/>
                </a:moveTo>
                <a:lnTo>
                  <a:pt x="1443431" y="661248"/>
                </a:lnTo>
                <a:cubicBezTo>
                  <a:pt x="1333266" y="851752"/>
                  <a:pt x="1274099" y="844006"/>
                  <a:pt x="1163934" y="1034510"/>
                </a:cubicBezTo>
                <a:lnTo>
                  <a:pt x="949237" y="1246050"/>
                </a:lnTo>
                <a:lnTo>
                  <a:pt x="559630" y="1634088"/>
                </a:lnTo>
                <a:cubicBezTo>
                  <a:pt x="366287" y="1775115"/>
                  <a:pt x="193343" y="1953904"/>
                  <a:pt x="0" y="2094931"/>
                </a:cubicBez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7" name="Google Shape;427;p11"/>
          <p:cNvSpPr/>
          <p:nvPr/>
        </p:nvSpPr>
        <p:spPr>
          <a:xfrm>
            <a:off x="7933399" y="1328450"/>
            <a:ext cx="2425765" cy="3492653"/>
          </a:xfrm>
          <a:custGeom>
            <a:avLst/>
            <a:gdLst/>
            <a:ahLst/>
            <a:cxnLst/>
            <a:rect l="l" t="t" r="r" b="b"/>
            <a:pathLst>
              <a:path w="1069988" h="1773433" extrusionOk="0">
                <a:moveTo>
                  <a:pt x="1069988" y="0"/>
                </a:moveTo>
                <a:lnTo>
                  <a:pt x="982201" y="253059"/>
                </a:lnTo>
                <a:cubicBezTo>
                  <a:pt x="799918" y="541580"/>
                  <a:pt x="681334" y="896695"/>
                  <a:pt x="486311" y="1207415"/>
                </a:cubicBezTo>
                <a:cubicBezTo>
                  <a:pt x="315714" y="1439427"/>
                  <a:pt x="217918" y="1596388"/>
                  <a:pt x="0" y="1773433"/>
                </a:cubicBezTo>
              </a:path>
            </a:pathLst>
          </a:custGeom>
          <a:noFill/>
          <a:ln w="57150" cap="flat" cmpd="sng">
            <a:solidFill>
              <a:srgbClr val="EB816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8" name="Google Shape;428;p11"/>
          <p:cNvSpPr/>
          <p:nvPr/>
        </p:nvSpPr>
        <p:spPr>
          <a:xfrm>
            <a:off x="9344909" y="403352"/>
            <a:ext cx="772884" cy="1600755"/>
          </a:xfrm>
          <a:custGeom>
            <a:avLst/>
            <a:gdLst/>
            <a:ahLst/>
            <a:cxnLst/>
            <a:rect l="l" t="t" r="r" b="b"/>
            <a:pathLst>
              <a:path w="711399" h="1547514" extrusionOk="0">
                <a:moveTo>
                  <a:pt x="711399" y="0"/>
                </a:moveTo>
                <a:cubicBezTo>
                  <a:pt x="606610" y="186784"/>
                  <a:pt x="545339" y="388724"/>
                  <a:pt x="462309" y="583086"/>
                </a:cubicBezTo>
                <a:lnTo>
                  <a:pt x="341194" y="940188"/>
                </a:lnTo>
                <a:lnTo>
                  <a:pt x="238836" y="967484"/>
                </a:lnTo>
                <a:lnTo>
                  <a:pt x="0" y="1547514"/>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9" name="Google Shape;429;p11"/>
          <p:cNvSpPr/>
          <p:nvPr/>
        </p:nvSpPr>
        <p:spPr>
          <a:xfrm>
            <a:off x="8568397" y="2512853"/>
            <a:ext cx="786668" cy="1057708"/>
          </a:xfrm>
          <a:custGeom>
            <a:avLst/>
            <a:gdLst/>
            <a:ahLst/>
            <a:cxnLst/>
            <a:rect l="l" t="t" r="r" b="b"/>
            <a:pathLst>
              <a:path w="805218" h="1084997" extrusionOk="0">
                <a:moveTo>
                  <a:pt x="805218" y="0"/>
                </a:moveTo>
                <a:lnTo>
                  <a:pt x="655093" y="354842"/>
                </a:lnTo>
                <a:lnTo>
                  <a:pt x="341194" y="648269"/>
                </a:lnTo>
                <a:lnTo>
                  <a:pt x="0" y="1084997"/>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0" name="Google Shape;430;p11"/>
          <p:cNvSpPr/>
          <p:nvPr/>
        </p:nvSpPr>
        <p:spPr>
          <a:xfrm>
            <a:off x="7671548" y="3784148"/>
            <a:ext cx="721062" cy="1321184"/>
          </a:xfrm>
          <a:custGeom>
            <a:avLst/>
            <a:gdLst/>
            <a:ahLst/>
            <a:cxnLst/>
            <a:rect l="l" t="t" r="r" b="b"/>
            <a:pathLst>
              <a:path w="738065" h="1355271" extrusionOk="0">
                <a:moveTo>
                  <a:pt x="738065" y="0"/>
                </a:moveTo>
                <a:lnTo>
                  <a:pt x="546996" y="150125"/>
                </a:lnTo>
                <a:lnTo>
                  <a:pt x="355927" y="293427"/>
                </a:lnTo>
                <a:lnTo>
                  <a:pt x="355927" y="402609"/>
                </a:lnTo>
                <a:lnTo>
                  <a:pt x="96620" y="580030"/>
                </a:lnTo>
                <a:lnTo>
                  <a:pt x="42029" y="757450"/>
                </a:lnTo>
                <a:lnTo>
                  <a:pt x="129188" y="915843"/>
                </a:lnTo>
                <a:lnTo>
                  <a:pt x="185796" y="1146840"/>
                </a:lnTo>
                <a:lnTo>
                  <a:pt x="113369" y="1276065"/>
                </a:lnTo>
                <a:cubicBezTo>
                  <a:pt x="79250" y="1269241"/>
                  <a:pt x="34119" y="1361735"/>
                  <a:pt x="0" y="1354911"/>
                </a:cubicBez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1" name="Google Shape;431;p11"/>
          <p:cNvSpPr/>
          <p:nvPr/>
        </p:nvSpPr>
        <p:spPr>
          <a:xfrm>
            <a:off x="9348398" y="2054706"/>
            <a:ext cx="45719" cy="431537"/>
          </a:xfrm>
          <a:custGeom>
            <a:avLst/>
            <a:gdLst/>
            <a:ahLst/>
            <a:cxnLst/>
            <a:rect l="l" t="t" r="r" b="b"/>
            <a:pathLst>
              <a:path w="109182" h="491319" extrusionOk="0">
                <a:moveTo>
                  <a:pt x="109182" y="0"/>
                </a:moveTo>
                <a:lnTo>
                  <a:pt x="34120" y="232012"/>
                </a:lnTo>
                <a:lnTo>
                  <a:pt x="0" y="491319"/>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2" name="Google Shape;432;p11"/>
          <p:cNvSpPr/>
          <p:nvPr/>
        </p:nvSpPr>
        <p:spPr>
          <a:xfrm rot="685769">
            <a:off x="7561344" y="5822249"/>
            <a:ext cx="453335" cy="459005"/>
          </a:xfrm>
          <a:custGeom>
            <a:avLst/>
            <a:gdLst/>
            <a:ahLst/>
            <a:cxnLst/>
            <a:rect l="l" t="t" r="r" b="b"/>
            <a:pathLst>
              <a:path w="464024" h="470848" extrusionOk="0">
                <a:moveTo>
                  <a:pt x="464024" y="0"/>
                </a:moveTo>
                <a:lnTo>
                  <a:pt x="0" y="470848"/>
                </a:lnTo>
              </a:path>
            </a:pathLst>
          </a:custGeom>
          <a:noFill/>
          <a:ln w="57150" cap="flat" cmpd="sng">
            <a:solidFill>
              <a:srgbClr val="00B05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3" name="Google Shape;433;p11"/>
          <p:cNvSpPr/>
          <p:nvPr/>
        </p:nvSpPr>
        <p:spPr>
          <a:xfrm>
            <a:off x="5498352" y="1403728"/>
            <a:ext cx="4145810" cy="2472092"/>
          </a:xfrm>
          <a:custGeom>
            <a:avLst/>
            <a:gdLst/>
            <a:ahLst/>
            <a:cxnLst/>
            <a:rect l="l" t="t" r="r" b="b"/>
            <a:pathLst>
              <a:path w="3948750" h="2893768" extrusionOk="0">
                <a:moveTo>
                  <a:pt x="3948750" y="0"/>
                </a:moveTo>
                <a:cubicBezTo>
                  <a:pt x="3785281" y="81353"/>
                  <a:pt x="3675733" y="205708"/>
                  <a:pt x="3458343" y="244059"/>
                </a:cubicBezTo>
                <a:cubicBezTo>
                  <a:pt x="3208012" y="267950"/>
                  <a:pt x="2990032" y="399347"/>
                  <a:pt x="2772053" y="541492"/>
                </a:cubicBezTo>
                <a:cubicBezTo>
                  <a:pt x="2412031" y="825108"/>
                  <a:pt x="2076267" y="1185518"/>
                  <a:pt x="1640755" y="1329377"/>
                </a:cubicBezTo>
                <a:cubicBezTo>
                  <a:pt x="1316882" y="1596997"/>
                  <a:pt x="1151797" y="1934753"/>
                  <a:pt x="869799" y="2184991"/>
                </a:cubicBezTo>
                <a:cubicBezTo>
                  <a:pt x="587801" y="2435229"/>
                  <a:pt x="138136" y="2769342"/>
                  <a:pt x="0" y="2893768"/>
                </a:cubicBezTo>
              </a:path>
            </a:pathLst>
          </a:custGeom>
          <a:noFill/>
          <a:ln w="57150" cap="flat" cmpd="sng">
            <a:solidFill>
              <a:srgbClr val="00B0F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4" name="Google Shape;434;p11"/>
          <p:cNvSpPr txBox="1"/>
          <p:nvPr/>
        </p:nvSpPr>
        <p:spPr>
          <a:xfrm>
            <a:off x="7114900" y="2079423"/>
            <a:ext cx="1819730" cy="430887"/>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MT. PEYTON</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164 g/t Au grab (Noranda)</a:t>
            </a:r>
            <a:endParaRPr sz="950" b="0" i="0" u="none" strike="noStrike" cap="none">
              <a:solidFill>
                <a:srgbClr val="000000"/>
              </a:solidFill>
              <a:latin typeface="Montserrat"/>
              <a:ea typeface="Montserrat"/>
              <a:cs typeface="Montserrat"/>
              <a:sym typeface="Montserrat"/>
            </a:endParaRPr>
          </a:p>
        </p:txBody>
      </p:sp>
      <p:sp>
        <p:nvSpPr>
          <p:cNvPr id="435" name="Google Shape;435;p11"/>
          <p:cNvSpPr txBox="1"/>
          <p:nvPr/>
        </p:nvSpPr>
        <p:spPr>
          <a:xfrm>
            <a:off x="935175" y="963650"/>
            <a:ext cx="4603200" cy="5578800"/>
          </a:xfrm>
          <a:prstGeom prst="rect">
            <a:avLst/>
          </a:prstGeom>
          <a:noFill/>
          <a:ln>
            <a:noFill/>
          </a:ln>
        </p:spPr>
        <p:txBody>
          <a:bodyPr spcFirstLastPara="1" wrap="square" lIns="68575" tIns="34275" rIns="68575" bIns="34275" anchor="ctr" anchorCtr="0">
            <a:noAutofit/>
          </a:bodyPr>
          <a:lstStyle/>
          <a:p>
            <a:pPr marL="0" marR="0" lvl="6" indent="0" algn="l" rtl="0">
              <a:lnSpc>
                <a:spcPct val="130000"/>
              </a:lnSpc>
              <a:spcBef>
                <a:spcPts val="1200"/>
              </a:spcBef>
              <a:spcAft>
                <a:spcPts val="0"/>
              </a:spcAft>
              <a:buClr>
                <a:srgbClr val="000000"/>
              </a:buClr>
              <a:buSzPts val="1400"/>
              <a:buFont typeface="Arial"/>
              <a:buNone/>
            </a:pPr>
            <a:r>
              <a:rPr lang="en-US" sz="1400" b="1" i="0" u="none" strike="noStrike" cap="none" dirty="0">
                <a:solidFill>
                  <a:srgbClr val="000000"/>
                </a:solidFill>
                <a:latin typeface="Montserrat"/>
                <a:ea typeface="Montserrat"/>
                <a:cs typeface="Montserrat"/>
                <a:sym typeface="Montserrat"/>
              </a:rPr>
              <a:t>Drill targets defined, permitted, and drilling commenced May 27, 2021. </a:t>
            </a:r>
            <a:endParaRPr sz="1400" b="1" i="0" u="none" strike="noStrike" cap="none" dirty="0">
              <a:solidFill>
                <a:srgbClr val="000000"/>
              </a:solidFill>
              <a:latin typeface="Montserrat"/>
              <a:ea typeface="Montserrat"/>
              <a:cs typeface="Montserrat"/>
              <a:sym typeface="Montserrat"/>
            </a:endParaRPr>
          </a:p>
          <a:p>
            <a:pPr marL="0" marR="0" lvl="6" indent="0" algn="l" rtl="0">
              <a:lnSpc>
                <a:spcPct val="130000"/>
              </a:lnSpc>
              <a:spcBef>
                <a:spcPts val="1200"/>
              </a:spcBef>
              <a:spcAft>
                <a:spcPts val="0"/>
              </a:spcAft>
              <a:buClr>
                <a:srgbClr val="000000"/>
              </a:buClr>
              <a:buSzPts val="1400"/>
              <a:buFont typeface="Arial"/>
              <a:buNone/>
            </a:pPr>
            <a:r>
              <a:rPr lang="en-US" sz="1400" b="1" i="0" u="none" strike="noStrike" cap="none" dirty="0">
                <a:solidFill>
                  <a:srgbClr val="000000"/>
                </a:solidFill>
                <a:latin typeface="Montserrat"/>
                <a:ea typeface="Montserrat"/>
                <a:cs typeface="Montserrat"/>
                <a:sym typeface="Montserrat"/>
              </a:rPr>
              <a:t>Geophysics</a:t>
            </a:r>
            <a:r>
              <a:rPr lang="en-US" sz="1400" b="0" i="0" u="none" strike="noStrike" cap="none" dirty="0">
                <a:solidFill>
                  <a:srgbClr val="000000"/>
                </a:solidFill>
                <a:latin typeface="Montserrat"/>
                <a:ea typeface="Montserrat"/>
                <a:cs typeface="Montserrat"/>
                <a:sym typeface="Montserrat"/>
              </a:rPr>
              <a:t> - 13,500 line km were flown to complete the data set across our properties. This allows us to see the fault structures which control mineralization.</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30000"/>
              </a:lnSpc>
              <a:spcBef>
                <a:spcPts val="1200"/>
              </a:spcBef>
              <a:spcAft>
                <a:spcPts val="0"/>
              </a:spcAft>
              <a:buClr>
                <a:srgbClr val="000000"/>
              </a:buClr>
              <a:buSzPts val="1400"/>
              <a:buFont typeface="Arial"/>
              <a:buNone/>
            </a:pPr>
            <a:r>
              <a:rPr lang="en-US" sz="1400" b="1" i="0" u="none" strike="noStrike" cap="none" dirty="0">
                <a:solidFill>
                  <a:srgbClr val="000000"/>
                </a:solidFill>
                <a:latin typeface="Montserrat"/>
                <a:ea typeface="Montserrat"/>
                <a:cs typeface="Montserrat"/>
                <a:sym typeface="Montserrat"/>
              </a:rPr>
              <a:t>Goldspot</a:t>
            </a:r>
            <a:r>
              <a:rPr lang="en-US" sz="1400" b="0" i="0" u="none" strike="noStrike" cap="none" dirty="0">
                <a:solidFill>
                  <a:srgbClr val="000000"/>
                </a:solidFill>
                <a:latin typeface="Montserrat"/>
                <a:ea typeface="Montserrat"/>
                <a:cs typeface="Montserrat"/>
                <a:sym typeface="Montserrat"/>
              </a:rPr>
              <a:t> Discovery Corp’s machine learning A.I. will use all our data to prioritize and advance targets for exploration and drilling.</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30000"/>
              </a:lnSpc>
              <a:spcBef>
                <a:spcPts val="1200"/>
              </a:spcBef>
              <a:spcAft>
                <a:spcPts val="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Exploits Discovery is the only company so far using </a:t>
            </a:r>
            <a:r>
              <a:rPr lang="en-US" sz="1400" b="1" i="0" u="none" strike="noStrike" cap="none" dirty="0">
                <a:solidFill>
                  <a:srgbClr val="000000"/>
                </a:solidFill>
                <a:latin typeface="Montserrat"/>
                <a:ea typeface="Montserrat"/>
                <a:cs typeface="Montserrat"/>
                <a:sym typeface="Montserrat"/>
              </a:rPr>
              <a:t>SGH soil </a:t>
            </a:r>
            <a:r>
              <a:rPr lang="en-US" sz="1400" b="0" i="0" u="none" strike="noStrike" cap="none" dirty="0">
                <a:solidFill>
                  <a:srgbClr val="000000"/>
                </a:solidFill>
                <a:latin typeface="Montserrat"/>
                <a:ea typeface="Montserrat"/>
                <a:cs typeface="Montserrat"/>
                <a:sym typeface="Montserrat"/>
              </a:rPr>
              <a:t>sampling – allowing us to ‘see’ through the glacial till. Three SGH programs with 4,161 samples to date. </a:t>
            </a:r>
            <a:r>
              <a:rPr lang="en-US" sz="1400" b="0" i="1" u="none" strike="noStrike" cap="none" dirty="0">
                <a:solidFill>
                  <a:srgbClr val="000000"/>
                </a:solidFill>
                <a:latin typeface="Montserrat"/>
                <a:ea typeface="Montserrat"/>
                <a:cs typeface="Montserrat"/>
                <a:sym typeface="Montserrat"/>
              </a:rPr>
              <a:t>Great Bear Resources used SGH to great success</a:t>
            </a:r>
            <a:r>
              <a:rPr lang="en-US" sz="1400" b="0" i="0" u="none" strike="noStrike" cap="none" dirty="0">
                <a:solidFill>
                  <a:srgbClr val="000000"/>
                </a:solidFill>
                <a:latin typeface="Montserrat"/>
                <a:ea typeface="Montserrat"/>
                <a:cs typeface="Montserrat"/>
                <a:sym typeface="Montserrat"/>
              </a:rPr>
              <a:t>… </a:t>
            </a:r>
            <a:endParaRPr sz="1400" b="0" i="0" u="none" strike="noStrike" cap="none" dirty="0">
              <a:solidFill>
                <a:srgbClr val="000000"/>
              </a:solidFill>
              <a:latin typeface="Montserrat"/>
              <a:ea typeface="Montserrat"/>
              <a:cs typeface="Montserrat"/>
              <a:sym typeface="Montserrat"/>
            </a:endParaRPr>
          </a:p>
          <a:p>
            <a:pPr marL="0" marR="0" lvl="6" indent="0" algn="l" rtl="0">
              <a:lnSpc>
                <a:spcPct val="130000"/>
              </a:lnSpc>
              <a:spcBef>
                <a:spcPts val="1200"/>
              </a:spcBef>
              <a:spcAft>
                <a:spcPts val="1200"/>
              </a:spcAft>
              <a:buClr>
                <a:srgbClr val="000000"/>
              </a:buClr>
              <a:buSzPts val="1400"/>
              <a:buFont typeface="Arial"/>
              <a:buNone/>
            </a:pPr>
            <a:r>
              <a:rPr lang="en-US" sz="1400" b="1" i="0" u="none" strike="noStrike" cap="none" dirty="0">
                <a:solidFill>
                  <a:srgbClr val="000000"/>
                </a:solidFill>
                <a:latin typeface="Montserrat"/>
                <a:ea typeface="Montserrat"/>
                <a:cs typeface="Montserrat"/>
                <a:sym typeface="Montserrat"/>
              </a:rPr>
              <a:t>Partnership</a:t>
            </a:r>
            <a:r>
              <a:rPr lang="en-US" sz="1400" b="0" i="0" u="none" strike="noStrike" cap="none" dirty="0">
                <a:solidFill>
                  <a:srgbClr val="000000"/>
                </a:solidFill>
                <a:latin typeface="Montserrat"/>
                <a:ea typeface="Montserrat"/>
                <a:cs typeface="Montserrat"/>
                <a:sym typeface="Montserrat"/>
              </a:rPr>
              <a:t> with other companies to advance exploration on projects will add value and manage risk for shareholders. </a:t>
            </a:r>
            <a:endParaRPr sz="1400" b="0" i="0" u="none" strike="noStrike" cap="none" dirty="0">
              <a:solidFill>
                <a:srgbClr val="000000"/>
              </a:solidFill>
              <a:latin typeface="Montserrat"/>
              <a:ea typeface="Montserrat"/>
              <a:cs typeface="Montserrat"/>
              <a:sym typeface="Montserrat"/>
            </a:endParaRPr>
          </a:p>
        </p:txBody>
      </p:sp>
      <p:sp>
        <p:nvSpPr>
          <p:cNvPr id="436" name="Google Shape;436;p11"/>
          <p:cNvSpPr txBox="1"/>
          <p:nvPr/>
        </p:nvSpPr>
        <p:spPr>
          <a:xfrm>
            <a:off x="893975" y="294773"/>
            <a:ext cx="6245400" cy="36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EXPLOITS’ EXPLORATION </a:t>
            </a:r>
            <a:r>
              <a:rPr lang="en-US" sz="2400" b="0" i="0" u="none" strike="noStrike" cap="none">
                <a:solidFill>
                  <a:srgbClr val="C6A557"/>
                </a:solidFill>
                <a:latin typeface="Montserrat ExtraBold"/>
                <a:ea typeface="Montserrat ExtraBold"/>
                <a:cs typeface="Montserrat ExtraBold"/>
                <a:sym typeface="Montserrat ExtraBold"/>
              </a:rPr>
              <a:t>SUMMARY</a:t>
            </a:r>
            <a:endParaRPr sz="1000" b="0" i="0" u="none" strike="noStrike" cap="none">
              <a:solidFill>
                <a:srgbClr val="C6A557"/>
              </a:solidFill>
              <a:latin typeface="Montserrat ExtraBold"/>
              <a:ea typeface="Montserrat ExtraBold"/>
              <a:cs typeface="Montserrat ExtraBold"/>
              <a:sym typeface="Montserrat ExtraBold"/>
            </a:endParaRPr>
          </a:p>
        </p:txBody>
      </p:sp>
      <p:sp>
        <p:nvSpPr>
          <p:cNvPr id="437" name="Google Shape;437;p11"/>
          <p:cNvSpPr txBox="1"/>
          <p:nvPr/>
        </p:nvSpPr>
        <p:spPr>
          <a:xfrm>
            <a:off x="6654370" y="840650"/>
            <a:ext cx="2079415" cy="600164"/>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MT. PEYTON NORTH</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Intersection of Valentine Lake </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Structure and Dog Bay line</a:t>
            </a:r>
            <a:endParaRPr sz="950" b="0" i="0" u="none" strike="noStrike" cap="none">
              <a:solidFill>
                <a:srgbClr val="000000"/>
              </a:solidFill>
              <a:latin typeface="Montserrat"/>
              <a:ea typeface="Montserrat"/>
              <a:cs typeface="Montserrat"/>
              <a:sym typeface="Montserrat"/>
            </a:endParaRPr>
          </a:p>
        </p:txBody>
      </p:sp>
      <p:sp>
        <p:nvSpPr>
          <p:cNvPr id="438" name="Google Shape;438;p11"/>
          <p:cNvSpPr txBox="1"/>
          <p:nvPr/>
        </p:nvSpPr>
        <p:spPr>
          <a:xfrm>
            <a:off x="6098671" y="5985896"/>
            <a:ext cx="1277914" cy="600164"/>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TRUE GRIT</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0.6 g/t over 117m</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SGH pending</a:t>
            </a:r>
            <a:endParaRPr sz="950" b="0" i="0" u="none" strike="noStrike" cap="none">
              <a:solidFill>
                <a:srgbClr val="000000"/>
              </a:solidFill>
              <a:latin typeface="Montserrat"/>
              <a:ea typeface="Montserrat"/>
              <a:cs typeface="Montserrat"/>
              <a:sym typeface="Montserrat"/>
            </a:endParaRPr>
          </a:p>
        </p:txBody>
      </p:sp>
      <p:sp>
        <p:nvSpPr>
          <p:cNvPr id="439" name="Google Shape;439;p11"/>
          <p:cNvSpPr txBox="1"/>
          <p:nvPr/>
        </p:nvSpPr>
        <p:spPr>
          <a:xfrm>
            <a:off x="6053662" y="3724438"/>
            <a:ext cx="1446230" cy="769441"/>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GREAT BEND</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Appleton Fault</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Dog Bay line</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Joe Batts Pond Line</a:t>
            </a:r>
            <a:endParaRPr sz="950" b="0" i="0" u="none" strike="noStrike" cap="none">
              <a:solidFill>
                <a:srgbClr val="000000"/>
              </a:solidFill>
              <a:latin typeface="Montserrat"/>
              <a:ea typeface="Montserrat"/>
              <a:cs typeface="Montserrat"/>
              <a:sym typeface="Montserrat"/>
            </a:endParaRPr>
          </a:p>
        </p:txBody>
      </p:sp>
      <p:sp>
        <p:nvSpPr>
          <p:cNvPr id="440" name="Google Shape;440;p11"/>
          <p:cNvSpPr txBox="1"/>
          <p:nvPr/>
        </p:nvSpPr>
        <p:spPr>
          <a:xfrm>
            <a:off x="6243121" y="4862218"/>
            <a:ext cx="1401346" cy="600164"/>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Katie Project </a:t>
            </a:r>
            <a:endParaRPr sz="95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Gold and Zinc</a:t>
            </a:r>
            <a:endParaRPr sz="95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VMS mineralization</a:t>
            </a:r>
            <a:endParaRPr sz="950" b="1" i="0" u="none" strike="noStrike" cap="none">
              <a:solidFill>
                <a:srgbClr val="000000"/>
              </a:solidFill>
              <a:latin typeface="Montserrat"/>
              <a:ea typeface="Montserrat"/>
              <a:cs typeface="Montserrat"/>
              <a:sym typeface="Montserrat"/>
            </a:endParaRPr>
          </a:p>
        </p:txBody>
      </p:sp>
      <p:sp>
        <p:nvSpPr>
          <p:cNvPr id="441" name="Google Shape;441;p11"/>
          <p:cNvSpPr txBox="1"/>
          <p:nvPr/>
        </p:nvSpPr>
        <p:spPr>
          <a:xfrm>
            <a:off x="10466635" y="58470"/>
            <a:ext cx="1636987" cy="938719"/>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50" b="1" i="0" u="none" strike="noStrike" cap="none">
                <a:solidFill>
                  <a:srgbClr val="000000"/>
                </a:solidFill>
                <a:latin typeface="Montserrat"/>
                <a:ea typeface="Montserrat"/>
                <a:cs typeface="Montserrat"/>
                <a:sym typeface="Montserrat"/>
              </a:rPr>
              <a:t>DOG BAY</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Dog Bay Line</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and Appleton Fault</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Visible gold in outcrops</a:t>
            </a:r>
            <a:endParaRPr sz="95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950" b="0" i="0" u="none" strike="noStrike" cap="none">
                <a:solidFill>
                  <a:srgbClr val="000000"/>
                </a:solidFill>
                <a:latin typeface="Montserrat"/>
                <a:ea typeface="Montserrat"/>
                <a:cs typeface="Montserrat"/>
                <a:sym typeface="Montserrat"/>
              </a:rPr>
              <a:t>SGH pending</a:t>
            </a:r>
            <a:endParaRPr sz="950" b="1" i="0" u="none" strike="noStrike" cap="none">
              <a:solidFill>
                <a:srgbClr val="000000"/>
              </a:solidFill>
              <a:latin typeface="Montserrat"/>
              <a:ea typeface="Montserrat"/>
              <a:cs typeface="Montserrat"/>
              <a:sym typeface="Montserrat"/>
            </a:endParaRPr>
          </a:p>
        </p:txBody>
      </p:sp>
      <p:sp>
        <p:nvSpPr>
          <p:cNvPr id="442" name="Google Shape;442;p11"/>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16</a:t>
            </a:fld>
            <a:endParaRPr b="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12"/>
          <p:cNvPicPr preferRelativeResize="0"/>
          <p:nvPr/>
        </p:nvPicPr>
        <p:blipFill rotWithShape="1">
          <a:blip r:embed="rId3">
            <a:alphaModFix/>
          </a:blip>
          <a:srcRect r="3333"/>
          <a:stretch/>
        </p:blipFill>
        <p:spPr>
          <a:xfrm>
            <a:off x="2943151" y="0"/>
            <a:ext cx="9248849" cy="6858000"/>
          </a:xfrm>
          <a:prstGeom prst="rect">
            <a:avLst/>
          </a:prstGeom>
          <a:noFill/>
          <a:ln>
            <a:noFill/>
          </a:ln>
        </p:spPr>
      </p:pic>
      <p:sp>
        <p:nvSpPr>
          <p:cNvPr id="448" name="Google Shape;448;p12"/>
          <p:cNvSpPr/>
          <p:nvPr/>
        </p:nvSpPr>
        <p:spPr>
          <a:xfrm>
            <a:off x="906400" y="299909"/>
            <a:ext cx="7071300" cy="456600"/>
          </a:xfrm>
          <a:prstGeom prst="rect">
            <a:avLst/>
          </a:prstGeom>
          <a:solidFill>
            <a:srgbClr val="FFFFFF"/>
          </a:solidFill>
          <a:ln>
            <a:noFill/>
          </a:ln>
          <a:effectLst>
            <a:outerShdw blurRad="57150" dist="114300"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12"/>
          <p:cNvSpPr txBox="1"/>
          <p:nvPr/>
        </p:nvSpPr>
        <p:spPr>
          <a:xfrm>
            <a:off x="9690455" y="3361741"/>
            <a:ext cx="1622560" cy="276999"/>
          </a:xfrm>
          <a:prstGeom prst="rect">
            <a:avLst/>
          </a:prstGeom>
          <a:solidFill>
            <a:srgbClr val="5E88B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a:solidFill>
                  <a:schemeClr val="lt1"/>
                </a:solidFill>
                <a:latin typeface="Montserrat ExtraBold"/>
                <a:ea typeface="Montserrat ExtraBold"/>
                <a:cs typeface="Montserrat ExtraBold"/>
                <a:sym typeface="Montserrat ExtraBold"/>
              </a:rPr>
              <a:t>NEW FOUND GOLD</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450" name="Google Shape;450;p12"/>
          <p:cNvSpPr/>
          <p:nvPr/>
        </p:nvSpPr>
        <p:spPr>
          <a:xfrm>
            <a:off x="666525" y="0"/>
            <a:ext cx="8075400" cy="6858000"/>
          </a:xfrm>
          <a:prstGeom prst="rect">
            <a:avLst/>
          </a:prstGeom>
          <a:gradFill>
            <a:gsLst>
              <a:gs pos="0">
                <a:schemeClr val="lt1"/>
              </a:gs>
              <a:gs pos="57000">
                <a:srgbClr val="FFFFFF"/>
              </a:gs>
              <a:gs pos="81000">
                <a:srgbClr val="FFFFFF">
                  <a:alpha val="61176"/>
                </a:srgbClr>
              </a:gs>
              <a:gs pos="94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1" name="Google Shape;451;p12"/>
          <p:cNvCxnSpPr/>
          <p:nvPr/>
        </p:nvCxnSpPr>
        <p:spPr>
          <a:xfrm flipH="1">
            <a:off x="7740502" y="3119005"/>
            <a:ext cx="1524629" cy="1750707"/>
          </a:xfrm>
          <a:prstGeom prst="straightConnector1">
            <a:avLst/>
          </a:prstGeom>
          <a:noFill/>
          <a:ln w="19050" cap="flat" cmpd="sng">
            <a:solidFill>
              <a:schemeClr val="dk1"/>
            </a:solidFill>
            <a:prstDash val="dash"/>
            <a:round/>
            <a:headEnd type="none" w="sm" len="sm"/>
            <a:tailEnd type="none" w="sm" len="sm"/>
          </a:ln>
        </p:spPr>
      </p:cxnSp>
      <p:cxnSp>
        <p:nvCxnSpPr>
          <p:cNvPr id="452" name="Google Shape;452;p12"/>
          <p:cNvCxnSpPr/>
          <p:nvPr/>
        </p:nvCxnSpPr>
        <p:spPr>
          <a:xfrm flipH="1">
            <a:off x="7783510" y="3754878"/>
            <a:ext cx="603568" cy="744669"/>
          </a:xfrm>
          <a:prstGeom prst="straightConnector1">
            <a:avLst/>
          </a:prstGeom>
          <a:noFill/>
          <a:ln w="19050" cap="flat" cmpd="sng">
            <a:solidFill>
              <a:schemeClr val="dk1"/>
            </a:solidFill>
            <a:prstDash val="dash"/>
            <a:round/>
            <a:headEnd type="none" w="sm" len="sm"/>
            <a:tailEnd type="none" w="sm" len="sm"/>
          </a:ln>
        </p:spPr>
      </p:cxnSp>
      <p:sp>
        <p:nvSpPr>
          <p:cNvPr id="453" name="Google Shape;453;p12"/>
          <p:cNvSpPr/>
          <p:nvPr/>
        </p:nvSpPr>
        <p:spPr>
          <a:xfrm>
            <a:off x="10490828" y="5449922"/>
            <a:ext cx="1544587" cy="9387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4" name="Google Shape;454;p12"/>
          <p:cNvCxnSpPr/>
          <p:nvPr/>
        </p:nvCxnSpPr>
        <p:spPr>
          <a:xfrm>
            <a:off x="10590113" y="6203824"/>
            <a:ext cx="350874" cy="0"/>
          </a:xfrm>
          <a:prstGeom prst="straightConnector1">
            <a:avLst/>
          </a:prstGeom>
          <a:solidFill>
            <a:schemeClr val="lt1"/>
          </a:solidFill>
          <a:ln w="57150" cap="flat" cmpd="sng">
            <a:solidFill>
              <a:srgbClr val="00B0F0"/>
            </a:solidFill>
            <a:prstDash val="solid"/>
            <a:round/>
            <a:headEnd type="none" w="sm" len="sm"/>
            <a:tailEnd type="none" w="sm" len="sm"/>
          </a:ln>
        </p:spPr>
      </p:cxnSp>
      <p:grpSp>
        <p:nvGrpSpPr>
          <p:cNvPr id="455" name="Google Shape;455;p12"/>
          <p:cNvGrpSpPr/>
          <p:nvPr/>
        </p:nvGrpSpPr>
        <p:grpSpPr>
          <a:xfrm>
            <a:off x="10590113" y="5537079"/>
            <a:ext cx="1343452" cy="784830"/>
            <a:chOff x="9886409" y="3848464"/>
            <a:chExt cx="1343452" cy="784830"/>
          </a:xfrm>
        </p:grpSpPr>
        <p:cxnSp>
          <p:nvCxnSpPr>
            <p:cNvPr id="456" name="Google Shape;456;p12"/>
            <p:cNvCxnSpPr/>
            <p:nvPr/>
          </p:nvCxnSpPr>
          <p:spPr>
            <a:xfrm>
              <a:off x="9886409" y="3956038"/>
              <a:ext cx="350874" cy="0"/>
            </a:xfrm>
            <a:prstGeom prst="straightConnector1">
              <a:avLst/>
            </a:prstGeom>
            <a:noFill/>
            <a:ln w="57150" cap="flat" cmpd="sng">
              <a:solidFill>
                <a:srgbClr val="FFFF00"/>
              </a:solidFill>
              <a:prstDash val="solid"/>
              <a:round/>
              <a:headEnd type="none" w="sm" len="sm"/>
              <a:tailEnd type="none" w="sm" len="sm"/>
            </a:ln>
          </p:spPr>
        </p:cxnSp>
        <p:cxnSp>
          <p:nvCxnSpPr>
            <p:cNvPr id="457" name="Google Shape;457;p12"/>
            <p:cNvCxnSpPr/>
            <p:nvPr/>
          </p:nvCxnSpPr>
          <p:spPr>
            <a:xfrm>
              <a:off x="9886409" y="4104897"/>
              <a:ext cx="350874" cy="0"/>
            </a:xfrm>
            <a:prstGeom prst="straightConnector1">
              <a:avLst/>
            </a:prstGeom>
            <a:noFill/>
            <a:ln w="57150" cap="flat" cmpd="sng">
              <a:solidFill>
                <a:srgbClr val="FFC000"/>
              </a:solidFill>
              <a:prstDash val="solid"/>
              <a:round/>
              <a:headEnd type="none" w="sm" len="sm"/>
              <a:tailEnd type="none" w="sm" len="sm"/>
            </a:ln>
          </p:spPr>
        </p:cxnSp>
        <p:cxnSp>
          <p:nvCxnSpPr>
            <p:cNvPr id="458" name="Google Shape;458;p12"/>
            <p:cNvCxnSpPr/>
            <p:nvPr/>
          </p:nvCxnSpPr>
          <p:spPr>
            <a:xfrm>
              <a:off x="9886409" y="4232733"/>
              <a:ext cx="350874" cy="0"/>
            </a:xfrm>
            <a:prstGeom prst="straightConnector1">
              <a:avLst/>
            </a:prstGeom>
            <a:noFill/>
            <a:ln w="57150" cap="flat" cmpd="sng">
              <a:solidFill>
                <a:srgbClr val="00B050"/>
              </a:solidFill>
              <a:prstDash val="solid"/>
              <a:round/>
              <a:headEnd type="none" w="sm" len="sm"/>
              <a:tailEnd type="none" w="sm" len="sm"/>
            </a:ln>
          </p:spPr>
        </p:cxnSp>
        <p:sp>
          <p:nvSpPr>
            <p:cNvPr id="459" name="Google Shape;459;p12"/>
            <p:cNvSpPr txBox="1"/>
            <p:nvPr/>
          </p:nvSpPr>
          <p:spPr>
            <a:xfrm>
              <a:off x="10237283" y="3848464"/>
              <a:ext cx="992579"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Dog Bay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Appleton Linear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GRUB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Joe Batts Pond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Valentine Lake</a:t>
              </a:r>
              <a:endParaRPr sz="1400" b="0" i="0" u="none" strike="noStrike" cap="none">
                <a:solidFill>
                  <a:srgbClr val="000000"/>
                </a:solidFill>
                <a:latin typeface="Arial"/>
                <a:ea typeface="Arial"/>
                <a:cs typeface="Arial"/>
                <a:sym typeface="Arial"/>
              </a:endParaRPr>
            </a:p>
          </p:txBody>
        </p:sp>
      </p:grpSp>
      <p:cxnSp>
        <p:nvCxnSpPr>
          <p:cNvPr id="460" name="Google Shape;460;p12"/>
          <p:cNvCxnSpPr/>
          <p:nvPr/>
        </p:nvCxnSpPr>
        <p:spPr>
          <a:xfrm>
            <a:off x="10590113" y="6069742"/>
            <a:ext cx="350874" cy="0"/>
          </a:xfrm>
          <a:prstGeom prst="straightConnector1">
            <a:avLst/>
          </a:prstGeom>
          <a:solidFill>
            <a:schemeClr val="lt1"/>
          </a:solidFill>
          <a:ln w="57150" cap="flat" cmpd="sng">
            <a:solidFill>
              <a:srgbClr val="EB816F"/>
            </a:solidFill>
            <a:prstDash val="solid"/>
            <a:round/>
            <a:headEnd type="none" w="sm" len="sm"/>
            <a:tailEnd type="none" w="sm" len="sm"/>
          </a:ln>
        </p:spPr>
      </p:cxnSp>
      <p:sp>
        <p:nvSpPr>
          <p:cNvPr id="461" name="Google Shape;461;p12"/>
          <p:cNvSpPr/>
          <p:nvPr/>
        </p:nvSpPr>
        <p:spPr>
          <a:xfrm>
            <a:off x="8955532" y="1486544"/>
            <a:ext cx="1495561" cy="2778832"/>
          </a:xfrm>
          <a:custGeom>
            <a:avLst/>
            <a:gdLst/>
            <a:ahLst/>
            <a:cxnLst/>
            <a:rect l="l" t="t" r="r" b="b"/>
            <a:pathLst>
              <a:path w="1530828" h="2850526" extrusionOk="0">
                <a:moveTo>
                  <a:pt x="1530828" y="0"/>
                </a:moveTo>
                <a:lnTo>
                  <a:pt x="1461004" y="211188"/>
                </a:lnTo>
                <a:lnTo>
                  <a:pt x="1368517" y="349917"/>
                </a:lnTo>
                <a:cubicBezTo>
                  <a:pt x="1297233" y="454044"/>
                  <a:pt x="1307377" y="582292"/>
                  <a:pt x="1187699" y="662298"/>
                </a:cubicBezTo>
                <a:lnTo>
                  <a:pt x="928450" y="955933"/>
                </a:lnTo>
                <a:lnTo>
                  <a:pt x="616296" y="1607428"/>
                </a:lnTo>
                <a:lnTo>
                  <a:pt x="139411" y="2600378"/>
                </a:lnTo>
                <a:lnTo>
                  <a:pt x="139411" y="2600378"/>
                </a:lnTo>
                <a:lnTo>
                  <a:pt x="154159" y="2607752"/>
                </a:lnTo>
                <a:lnTo>
                  <a:pt x="330341" y="2188414"/>
                </a:lnTo>
                <a:lnTo>
                  <a:pt x="0" y="2850526"/>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 name="Google Shape;462;p12"/>
          <p:cNvSpPr/>
          <p:nvPr/>
        </p:nvSpPr>
        <p:spPr>
          <a:xfrm>
            <a:off x="7755062" y="4355751"/>
            <a:ext cx="1577744" cy="1466498"/>
          </a:xfrm>
          <a:custGeom>
            <a:avLst/>
            <a:gdLst/>
            <a:ahLst/>
            <a:cxnLst/>
            <a:rect l="l" t="t" r="r" b="b"/>
            <a:pathLst>
              <a:path w="1614948" h="1504335" extrusionOk="0">
                <a:moveTo>
                  <a:pt x="1614948" y="0"/>
                </a:moveTo>
                <a:lnTo>
                  <a:pt x="884903" y="803787"/>
                </a:lnTo>
                <a:lnTo>
                  <a:pt x="0" y="1504335"/>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12"/>
          <p:cNvSpPr/>
          <p:nvPr/>
        </p:nvSpPr>
        <p:spPr>
          <a:xfrm>
            <a:off x="7470272" y="6091258"/>
            <a:ext cx="670001" cy="646984"/>
          </a:xfrm>
          <a:custGeom>
            <a:avLst/>
            <a:gdLst/>
            <a:ahLst/>
            <a:cxnLst/>
            <a:rect l="l" t="t" r="r" b="b"/>
            <a:pathLst>
              <a:path w="685800" h="663677" extrusionOk="0">
                <a:moveTo>
                  <a:pt x="685800" y="0"/>
                </a:moveTo>
                <a:lnTo>
                  <a:pt x="0" y="663677"/>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 name="Google Shape;464;p12"/>
          <p:cNvSpPr/>
          <p:nvPr/>
        </p:nvSpPr>
        <p:spPr>
          <a:xfrm>
            <a:off x="8648398" y="4222481"/>
            <a:ext cx="173334" cy="239482"/>
          </a:xfrm>
          <a:custGeom>
            <a:avLst/>
            <a:gdLst/>
            <a:ahLst/>
            <a:cxnLst/>
            <a:rect l="l" t="t" r="r" b="b"/>
            <a:pathLst>
              <a:path w="177421" h="245660" extrusionOk="0">
                <a:moveTo>
                  <a:pt x="177421" y="0"/>
                </a:moveTo>
                <a:lnTo>
                  <a:pt x="0" y="245660"/>
                </a:lnTo>
              </a:path>
            </a:pathLst>
          </a:cu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p12"/>
          <p:cNvSpPr/>
          <p:nvPr/>
        </p:nvSpPr>
        <p:spPr>
          <a:xfrm>
            <a:off x="9695066" y="310959"/>
            <a:ext cx="806669" cy="1895891"/>
          </a:xfrm>
          <a:custGeom>
            <a:avLst/>
            <a:gdLst/>
            <a:ahLst/>
            <a:cxnLst/>
            <a:rect l="l" t="t" r="r" b="b"/>
            <a:pathLst>
              <a:path w="825690" h="1944806" extrusionOk="0">
                <a:moveTo>
                  <a:pt x="825690" y="0"/>
                </a:moveTo>
                <a:lnTo>
                  <a:pt x="586854" y="334370"/>
                </a:lnTo>
                <a:lnTo>
                  <a:pt x="539087" y="443552"/>
                </a:lnTo>
                <a:lnTo>
                  <a:pt x="293427" y="1091820"/>
                </a:lnTo>
                <a:lnTo>
                  <a:pt x="232012" y="1467134"/>
                </a:lnTo>
                <a:lnTo>
                  <a:pt x="0" y="1944806"/>
                </a:ln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6" name="Google Shape;466;p12"/>
          <p:cNvSpPr/>
          <p:nvPr/>
        </p:nvSpPr>
        <p:spPr>
          <a:xfrm>
            <a:off x="7755062" y="2306633"/>
            <a:ext cx="1900003" cy="2387217"/>
          </a:xfrm>
          <a:custGeom>
            <a:avLst/>
            <a:gdLst/>
            <a:ahLst/>
            <a:cxnLst/>
            <a:rect l="l" t="t" r="r" b="b"/>
            <a:pathLst>
              <a:path w="1801505" h="2094931" extrusionOk="0">
                <a:moveTo>
                  <a:pt x="1801505" y="0"/>
                </a:moveTo>
                <a:lnTo>
                  <a:pt x="1443431" y="661248"/>
                </a:lnTo>
                <a:cubicBezTo>
                  <a:pt x="1333266" y="851752"/>
                  <a:pt x="1274099" y="844006"/>
                  <a:pt x="1163934" y="1034510"/>
                </a:cubicBezTo>
                <a:lnTo>
                  <a:pt x="949237" y="1246050"/>
                </a:lnTo>
                <a:lnTo>
                  <a:pt x="559630" y="1634088"/>
                </a:lnTo>
                <a:cubicBezTo>
                  <a:pt x="366287" y="1775115"/>
                  <a:pt x="193343" y="1953904"/>
                  <a:pt x="0" y="2094931"/>
                </a:cubicBez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7" name="Google Shape;467;p12"/>
          <p:cNvSpPr/>
          <p:nvPr/>
        </p:nvSpPr>
        <p:spPr>
          <a:xfrm>
            <a:off x="7933399" y="1328450"/>
            <a:ext cx="2425765" cy="3492653"/>
          </a:xfrm>
          <a:custGeom>
            <a:avLst/>
            <a:gdLst/>
            <a:ahLst/>
            <a:cxnLst/>
            <a:rect l="l" t="t" r="r" b="b"/>
            <a:pathLst>
              <a:path w="1069988" h="1773433" extrusionOk="0">
                <a:moveTo>
                  <a:pt x="1069988" y="0"/>
                </a:moveTo>
                <a:lnTo>
                  <a:pt x="982201" y="253059"/>
                </a:lnTo>
                <a:cubicBezTo>
                  <a:pt x="799918" y="541580"/>
                  <a:pt x="681334" y="896695"/>
                  <a:pt x="486311" y="1207415"/>
                </a:cubicBezTo>
                <a:cubicBezTo>
                  <a:pt x="315714" y="1439427"/>
                  <a:pt x="217918" y="1596388"/>
                  <a:pt x="0" y="1773433"/>
                </a:cubicBezTo>
              </a:path>
            </a:pathLst>
          </a:custGeom>
          <a:noFill/>
          <a:ln w="57150" cap="flat" cmpd="sng">
            <a:solidFill>
              <a:srgbClr val="EB816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8" name="Google Shape;468;p12"/>
          <p:cNvSpPr/>
          <p:nvPr/>
        </p:nvSpPr>
        <p:spPr>
          <a:xfrm>
            <a:off x="9344909" y="403352"/>
            <a:ext cx="772884" cy="1600755"/>
          </a:xfrm>
          <a:custGeom>
            <a:avLst/>
            <a:gdLst/>
            <a:ahLst/>
            <a:cxnLst/>
            <a:rect l="l" t="t" r="r" b="b"/>
            <a:pathLst>
              <a:path w="711399" h="1547514" extrusionOk="0">
                <a:moveTo>
                  <a:pt x="711399" y="0"/>
                </a:moveTo>
                <a:cubicBezTo>
                  <a:pt x="606610" y="186784"/>
                  <a:pt x="545339" y="388724"/>
                  <a:pt x="462309" y="583086"/>
                </a:cubicBezTo>
                <a:lnTo>
                  <a:pt x="341194" y="940188"/>
                </a:lnTo>
                <a:lnTo>
                  <a:pt x="238836" y="967484"/>
                </a:lnTo>
                <a:lnTo>
                  <a:pt x="0" y="1547514"/>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9" name="Google Shape;469;p12"/>
          <p:cNvSpPr/>
          <p:nvPr/>
        </p:nvSpPr>
        <p:spPr>
          <a:xfrm>
            <a:off x="8568397" y="2512853"/>
            <a:ext cx="786668" cy="1057708"/>
          </a:xfrm>
          <a:custGeom>
            <a:avLst/>
            <a:gdLst/>
            <a:ahLst/>
            <a:cxnLst/>
            <a:rect l="l" t="t" r="r" b="b"/>
            <a:pathLst>
              <a:path w="805218" h="1084997" extrusionOk="0">
                <a:moveTo>
                  <a:pt x="805218" y="0"/>
                </a:moveTo>
                <a:lnTo>
                  <a:pt x="655093" y="354842"/>
                </a:lnTo>
                <a:lnTo>
                  <a:pt x="341194" y="648269"/>
                </a:lnTo>
                <a:lnTo>
                  <a:pt x="0" y="1084997"/>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0" name="Google Shape;470;p12"/>
          <p:cNvSpPr/>
          <p:nvPr/>
        </p:nvSpPr>
        <p:spPr>
          <a:xfrm>
            <a:off x="7671548" y="3784148"/>
            <a:ext cx="721062" cy="1321184"/>
          </a:xfrm>
          <a:custGeom>
            <a:avLst/>
            <a:gdLst/>
            <a:ahLst/>
            <a:cxnLst/>
            <a:rect l="l" t="t" r="r" b="b"/>
            <a:pathLst>
              <a:path w="738065" h="1355271" extrusionOk="0">
                <a:moveTo>
                  <a:pt x="738065" y="0"/>
                </a:moveTo>
                <a:lnTo>
                  <a:pt x="546996" y="150125"/>
                </a:lnTo>
                <a:lnTo>
                  <a:pt x="355927" y="293427"/>
                </a:lnTo>
                <a:lnTo>
                  <a:pt x="355927" y="402609"/>
                </a:lnTo>
                <a:lnTo>
                  <a:pt x="96620" y="580030"/>
                </a:lnTo>
                <a:lnTo>
                  <a:pt x="42029" y="757450"/>
                </a:lnTo>
                <a:lnTo>
                  <a:pt x="129188" y="915843"/>
                </a:lnTo>
                <a:lnTo>
                  <a:pt x="185796" y="1146840"/>
                </a:lnTo>
                <a:lnTo>
                  <a:pt x="113369" y="1276065"/>
                </a:lnTo>
                <a:cubicBezTo>
                  <a:pt x="79250" y="1269241"/>
                  <a:pt x="34119" y="1361735"/>
                  <a:pt x="0" y="1354911"/>
                </a:cubicBez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1" name="Google Shape;471;p12"/>
          <p:cNvSpPr/>
          <p:nvPr/>
        </p:nvSpPr>
        <p:spPr>
          <a:xfrm>
            <a:off x="9348398" y="2054706"/>
            <a:ext cx="45719" cy="431537"/>
          </a:xfrm>
          <a:custGeom>
            <a:avLst/>
            <a:gdLst/>
            <a:ahLst/>
            <a:cxnLst/>
            <a:rect l="l" t="t" r="r" b="b"/>
            <a:pathLst>
              <a:path w="109182" h="491319" extrusionOk="0">
                <a:moveTo>
                  <a:pt x="109182" y="0"/>
                </a:moveTo>
                <a:lnTo>
                  <a:pt x="34120" y="232012"/>
                </a:lnTo>
                <a:lnTo>
                  <a:pt x="0" y="491319"/>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2" name="Google Shape;472;p12"/>
          <p:cNvSpPr/>
          <p:nvPr/>
        </p:nvSpPr>
        <p:spPr>
          <a:xfrm rot="685769">
            <a:off x="7561344" y="5822249"/>
            <a:ext cx="453335" cy="459005"/>
          </a:xfrm>
          <a:custGeom>
            <a:avLst/>
            <a:gdLst/>
            <a:ahLst/>
            <a:cxnLst/>
            <a:rect l="l" t="t" r="r" b="b"/>
            <a:pathLst>
              <a:path w="464024" h="470848" extrusionOk="0">
                <a:moveTo>
                  <a:pt x="464024" y="0"/>
                </a:moveTo>
                <a:lnTo>
                  <a:pt x="0" y="470848"/>
                </a:lnTo>
              </a:path>
            </a:pathLst>
          </a:custGeom>
          <a:noFill/>
          <a:ln w="57150" cap="flat" cmpd="sng">
            <a:solidFill>
              <a:srgbClr val="00B05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3" name="Google Shape;473;p12"/>
          <p:cNvSpPr/>
          <p:nvPr/>
        </p:nvSpPr>
        <p:spPr>
          <a:xfrm>
            <a:off x="5498352" y="1403728"/>
            <a:ext cx="4145810" cy="2472092"/>
          </a:xfrm>
          <a:custGeom>
            <a:avLst/>
            <a:gdLst/>
            <a:ahLst/>
            <a:cxnLst/>
            <a:rect l="l" t="t" r="r" b="b"/>
            <a:pathLst>
              <a:path w="3948750" h="2893768" extrusionOk="0">
                <a:moveTo>
                  <a:pt x="3948750" y="0"/>
                </a:moveTo>
                <a:cubicBezTo>
                  <a:pt x="3785281" y="81353"/>
                  <a:pt x="3675733" y="205708"/>
                  <a:pt x="3458343" y="244059"/>
                </a:cubicBezTo>
                <a:cubicBezTo>
                  <a:pt x="3208012" y="267950"/>
                  <a:pt x="2990032" y="399347"/>
                  <a:pt x="2772053" y="541492"/>
                </a:cubicBezTo>
                <a:cubicBezTo>
                  <a:pt x="2412031" y="825108"/>
                  <a:pt x="2076267" y="1185518"/>
                  <a:pt x="1640755" y="1329377"/>
                </a:cubicBezTo>
                <a:cubicBezTo>
                  <a:pt x="1316882" y="1596997"/>
                  <a:pt x="1151797" y="1934753"/>
                  <a:pt x="869799" y="2184991"/>
                </a:cubicBezTo>
                <a:cubicBezTo>
                  <a:pt x="587801" y="2435229"/>
                  <a:pt x="138136" y="2769342"/>
                  <a:pt x="0" y="2893768"/>
                </a:cubicBezTo>
              </a:path>
            </a:pathLst>
          </a:custGeom>
          <a:noFill/>
          <a:ln w="57150" cap="flat" cmpd="sng">
            <a:solidFill>
              <a:srgbClr val="00B0F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74" name="Google Shape;474;p12"/>
          <p:cNvSpPr txBox="1"/>
          <p:nvPr/>
        </p:nvSpPr>
        <p:spPr>
          <a:xfrm>
            <a:off x="950512" y="974063"/>
            <a:ext cx="5411532" cy="5568362"/>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a:solidFill>
                  <a:srgbClr val="0C0C0C"/>
                </a:solidFill>
                <a:latin typeface="Montserrat"/>
                <a:ea typeface="Montserrat"/>
                <a:cs typeface="Montserrat"/>
                <a:sym typeface="Montserrat"/>
              </a:rPr>
              <a:t>Exploits has drill permits for </a:t>
            </a:r>
            <a:r>
              <a:rPr lang="en-US" sz="1800" b="1" i="0" u="none" strike="noStrike" cap="none" dirty="0">
                <a:solidFill>
                  <a:srgbClr val="0C0C0C"/>
                </a:solidFill>
                <a:latin typeface="Montserrat"/>
                <a:ea typeface="Montserrat"/>
                <a:cs typeface="Montserrat"/>
                <a:sym typeface="Montserrat"/>
              </a:rPr>
              <a:t>5 discrete target areas</a:t>
            </a:r>
            <a:r>
              <a:rPr lang="en-US" sz="1800" b="0" i="0" u="none" strike="noStrike" cap="none" dirty="0">
                <a:solidFill>
                  <a:srgbClr val="0C0C0C"/>
                </a:solidFill>
                <a:latin typeface="Montserrat"/>
                <a:ea typeface="Montserrat"/>
                <a:cs typeface="Montserrat"/>
                <a:sym typeface="Montserrat"/>
              </a:rPr>
              <a:t>:</a:t>
            </a:r>
            <a:endParaRPr sz="1800" b="0" i="0" u="none" strike="noStrike" cap="none" dirty="0">
              <a:solidFill>
                <a:srgbClr val="000000"/>
              </a:solidFill>
              <a:latin typeface="Montserrat"/>
              <a:ea typeface="Montserrat"/>
              <a:cs typeface="Montserrat"/>
              <a:sym typeface="Montserrat"/>
            </a:endParaRPr>
          </a:p>
          <a:p>
            <a:pPr marL="457200" marR="0" lvl="0" indent="-342900" algn="l" rtl="0">
              <a:lnSpc>
                <a:spcPct val="115000"/>
              </a:lnSpc>
              <a:spcBef>
                <a:spcPts val="0"/>
              </a:spcBef>
              <a:spcAft>
                <a:spcPts val="0"/>
              </a:spcAft>
              <a:buClr>
                <a:srgbClr val="C6A557"/>
              </a:buClr>
              <a:buSzPts val="1800"/>
              <a:buFont typeface="Montserrat"/>
              <a:buChar char="●"/>
            </a:pPr>
            <a:r>
              <a:rPr lang="en-US" sz="1800" b="1" i="0" u="none" strike="noStrike" cap="none" dirty="0">
                <a:solidFill>
                  <a:srgbClr val="0C0C0C"/>
                </a:solidFill>
                <a:latin typeface="Montserrat"/>
                <a:ea typeface="Montserrat"/>
                <a:cs typeface="Montserrat"/>
                <a:sym typeface="Montserrat"/>
              </a:rPr>
              <a:t>Schooner </a:t>
            </a:r>
            <a:r>
              <a:rPr lang="en-US" sz="1800" b="0" i="0" u="none" strike="noStrike" cap="none" dirty="0">
                <a:solidFill>
                  <a:srgbClr val="0C0C0C"/>
                </a:solidFill>
                <a:latin typeface="Montserrat"/>
                <a:ea typeface="Montserrat"/>
                <a:cs typeface="Montserrat"/>
                <a:sym typeface="Montserrat"/>
              </a:rPr>
              <a:t>(Phase 2 drilling beginning)</a:t>
            </a:r>
            <a:endParaRPr sz="1800" b="0" i="0" u="none" strike="noStrike" cap="none" dirty="0">
              <a:solidFill>
                <a:srgbClr val="0C0C0C"/>
              </a:solidFill>
              <a:latin typeface="Montserrat"/>
              <a:ea typeface="Montserrat"/>
              <a:cs typeface="Montserrat"/>
              <a:sym typeface="Montserrat"/>
            </a:endParaRPr>
          </a:p>
          <a:p>
            <a:pPr marL="457200" marR="0" lvl="0" indent="-342900" algn="l" rtl="0">
              <a:lnSpc>
                <a:spcPct val="114999"/>
              </a:lnSpc>
              <a:spcBef>
                <a:spcPts val="500"/>
              </a:spcBef>
              <a:spcAft>
                <a:spcPts val="0"/>
              </a:spcAft>
              <a:buClr>
                <a:srgbClr val="C6A557"/>
              </a:buClr>
              <a:buSzPts val="1800"/>
              <a:buFont typeface="Montserrat"/>
              <a:buChar char="●"/>
            </a:pPr>
            <a:r>
              <a:rPr lang="en-US" sz="1800" b="1" i="0" u="none" strike="noStrike" cap="none" dirty="0">
                <a:solidFill>
                  <a:srgbClr val="0C0C0C"/>
                </a:solidFill>
                <a:latin typeface="Montserrat"/>
                <a:ea typeface="Montserrat"/>
                <a:cs typeface="Montserrat"/>
                <a:sym typeface="Montserrat"/>
              </a:rPr>
              <a:t>Quinlan Veins </a:t>
            </a:r>
            <a:r>
              <a:rPr lang="en-US" sz="1800" b="0" i="0" u="none" strike="noStrike" cap="none" dirty="0">
                <a:solidFill>
                  <a:srgbClr val="0C0C0C"/>
                </a:solidFill>
                <a:latin typeface="Montserrat"/>
                <a:ea typeface="Montserrat"/>
                <a:cs typeface="Montserrat"/>
                <a:sym typeface="Montserrat"/>
              </a:rPr>
              <a:t>(Phase 1 drilling complete)</a:t>
            </a:r>
            <a:endParaRPr sz="1800" b="0" i="0" u="none" strike="noStrike" cap="none" dirty="0">
              <a:solidFill>
                <a:srgbClr val="0C0C0C"/>
              </a:solidFill>
              <a:latin typeface="Montserrat"/>
              <a:ea typeface="Montserrat"/>
              <a:cs typeface="Montserrat"/>
              <a:sym typeface="Montserrat"/>
            </a:endParaRPr>
          </a:p>
          <a:p>
            <a:pPr marL="457200" marR="0" lvl="0" indent="-342900" algn="l" rtl="0">
              <a:lnSpc>
                <a:spcPct val="115000"/>
              </a:lnSpc>
              <a:spcBef>
                <a:spcPts val="500"/>
              </a:spcBef>
              <a:spcAft>
                <a:spcPts val="0"/>
              </a:spcAft>
              <a:buClr>
                <a:srgbClr val="C6A557"/>
              </a:buClr>
              <a:buSzPts val="1800"/>
              <a:buFont typeface="Montserrat"/>
              <a:buChar char="●"/>
            </a:pPr>
            <a:r>
              <a:rPr lang="en-US" sz="1800" b="1" i="0" u="none" strike="noStrike" cap="none" dirty="0">
                <a:solidFill>
                  <a:srgbClr val="0C0C0C"/>
                </a:solidFill>
                <a:latin typeface="Montserrat"/>
                <a:ea typeface="Montserrat"/>
                <a:cs typeface="Montserrat"/>
                <a:sym typeface="Montserrat"/>
              </a:rPr>
              <a:t>Jonathan's Pond </a:t>
            </a:r>
            <a:r>
              <a:rPr lang="en-US" sz="1800" b="0" i="0" u="none" strike="noStrike" cap="none" dirty="0">
                <a:solidFill>
                  <a:srgbClr val="0C0C0C"/>
                </a:solidFill>
                <a:latin typeface="Montserrat"/>
                <a:ea typeface="Montserrat"/>
                <a:cs typeface="Montserrat"/>
                <a:sym typeface="Montserrat"/>
              </a:rPr>
              <a:t>(Aug-Sept drilling)</a:t>
            </a:r>
            <a:endParaRPr sz="1800" b="0" i="0" u="none" strike="noStrike" cap="none" dirty="0">
              <a:solidFill>
                <a:srgbClr val="0C0C0C"/>
              </a:solidFill>
              <a:latin typeface="Montserrat"/>
              <a:ea typeface="Montserrat"/>
              <a:cs typeface="Montserrat"/>
              <a:sym typeface="Montserrat"/>
            </a:endParaRPr>
          </a:p>
          <a:p>
            <a:pPr marL="457200" marR="0" lvl="0" indent="-342900" algn="l" rtl="0">
              <a:lnSpc>
                <a:spcPct val="115000"/>
              </a:lnSpc>
              <a:spcBef>
                <a:spcPts val="500"/>
              </a:spcBef>
              <a:spcAft>
                <a:spcPts val="0"/>
              </a:spcAft>
              <a:buClr>
                <a:srgbClr val="C6A557"/>
              </a:buClr>
              <a:buSzPts val="1800"/>
              <a:buFont typeface="Montserrat"/>
              <a:buChar char="●"/>
            </a:pPr>
            <a:r>
              <a:rPr lang="en-US" sz="1800" b="1"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Little Joanna</a:t>
            </a:r>
            <a:r>
              <a:rPr lang="en-US" sz="1800" b="0"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en-US" sz="1800"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Nov-Dec</a:t>
            </a:r>
            <a:r>
              <a:rPr lang="en-US" sz="1800" b="0"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drilling)</a:t>
            </a:r>
            <a:endParaRPr sz="1800" b="1"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marR="0" lvl="0" indent="-342900" algn="l" rtl="0">
              <a:lnSpc>
                <a:spcPct val="115000"/>
              </a:lnSpc>
              <a:spcBef>
                <a:spcPts val="500"/>
              </a:spcBef>
              <a:spcAft>
                <a:spcPts val="0"/>
              </a:spcAft>
              <a:buClr>
                <a:srgbClr val="C6A557"/>
              </a:buClr>
              <a:buSzPts val="1800"/>
              <a:buFont typeface="Montserrat"/>
              <a:buChar char="●"/>
            </a:pPr>
            <a:r>
              <a:rPr lang="en-US" sz="1800" b="1"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True Grit</a:t>
            </a:r>
            <a:r>
              <a:rPr lang="en-US" sz="1800" b="0"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US" sz="1800"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Jan</a:t>
            </a:r>
            <a:r>
              <a:rPr lang="en-US" sz="1800" b="0"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-Feb drilling)</a:t>
            </a:r>
            <a:endParaRPr dirty="0"/>
          </a:p>
          <a:p>
            <a:pPr marL="457200" marR="0" lvl="3" indent="-342900" algn="l" rtl="0">
              <a:lnSpc>
                <a:spcPct val="115000"/>
              </a:lnSpc>
              <a:spcBef>
                <a:spcPts val="500"/>
              </a:spcBef>
              <a:spcAft>
                <a:spcPts val="0"/>
              </a:spcAft>
              <a:buClr>
                <a:srgbClr val="C6A557"/>
              </a:buClr>
              <a:buSzPts val="1800"/>
              <a:buFont typeface="Montserrat"/>
              <a:buChar char="●"/>
            </a:pPr>
            <a:r>
              <a:rPr lang="en-US" sz="1600" b="0" i="1"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Anticipated drilling dates are subject to change as new data is acquired.</a:t>
            </a:r>
            <a:endParaRPr sz="1600" b="0" i="1"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100"/>
              </a:spcBef>
              <a:spcAft>
                <a:spcPts val="600"/>
              </a:spcAft>
              <a:buClr>
                <a:srgbClr val="000000"/>
              </a:buClr>
              <a:buSzPts val="1500"/>
              <a:buFont typeface="Arial"/>
              <a:buNone/>
            </a:pPr>
            <a:r>
              <a:rPr lang="en-US" sz="1800" b="0" i="0" u="none" strike="noStrike" cap="none" dirty="0">
                <a:solidFill>
                  <a:srgbClr val="0C0C0C"/>
                </a:solidFill>
                <a:latin typeface="Montserrat"/>
                <a:ea typeface="Montserrat"/>
                <a:cs typeface="Montserrat"/>
                <a:sym typeface="Montserrat"/>
              </a:rPr>
              <a:t>Each of these areas has significant work completed </a:t>
            </a:r>
            <a:r>
              <a:rPr lang="en-US" sz="1800" dirty="0">
                <a:solidFill>
                  <a:srgbClr val="0C0C0C"/>
                </a:solidFill>
                <a:latin typeface="Montserrat"/>
                <a:ea typeface="Montserrat"/>
                <a:cs typeface="Montserrat"/>
                <a:sym typeface="Montserrat"/>
              </a:rPr>
              <a:t>on</a:t>
            </a:r>
            <a:r>
              <a:rPr lang="en-US" sz="1800" b="0" i="0" u="none" strike="noStrike" cap="none" dirty="0">
                <a:solidFill>
                  <a:srgbClr val="0C0C0C"/>
                </a:solidFill>
                <a:latin typeface="Montserrat"/>
                <a:ea typeface="Montserrat"/>
                <a:cs typeface="Montserrat"/>
                <a:sym typeface="Montserrat"/>
              </a:rPr>
              <a:t> these targets, strong gold occurrences, and proximity to primary and secondary fault structures – which follows the Fosterville epizonal orogenic exploration model.</a:t>
            </a:r>
            <a:endParaRPr sz="1800" b="0" i="0" u="none" strike="noStrike" cap="none" dirty="0">
              <a:solidFill>
                <a:srgbClr val="0C0C0C"/>
              </a:solidFill>
              <a:latin typeface="Montserrat"/>
              <a:ea typeface="Montserrat"/>
              <a:cs typeface="Montserrat"/>
              <a:sym typeface="Montserrat"/>
            </a:endParaRPr>
          </a:p>
        </p:txBody>
      </p:sp>
      <p:sp>
        <p:nvSpPr>
          <p:cNvPr id="475" name="Google Shape;475;p12"/>
          <p:cNvSpPr txBox="1"/>
          <p:nvPr/>
        </p:nvSpPr>
        <p:spPr>
          <a:xfrm>
            <a:off x="893971" y="295198"/>
            <a:ext cx="7586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DRILL TARGET </a:t>
            </a:r>
            <a:r>
              <a:rPr lang="en-US" sz="2400" b="0" i="0" u="none" strike="noStrike" cap="none">
                <a:solidFill>
                  <a:srgbClr val="C6A557"/>
                </a:solidFill>
                <a:latin typeface="Montserrat ExtraBold"/>
                <a:ea typeface="Montserrat ExtraBold"/>
                <a:cs typeface="Montserrat ExtraBold"/>
                <a:sym typeface="Montserrat ExtraBold"/>
              </a:rPr>
              <a:t>2021 PROGRAM OVERVIEW</a:t>
            </a:r>
            <a:endParaRPr sz="1000" b="0" i="0" u="none" strike="noStrike" cap="none">
              <a:solidFill>
                <a:srgbClr val="C6A557"/>
              </a:solidFill>
              <a:latin typeface="Montserrat ExtraBold"/>
              <a:ea typeface="Montserrat ExtraBold"/>
              <a:cs typeface="Montserrat ExtraBold"/>
              <a:sym typeface="Montserrat ExtraBold"/>
            </a:endParaRPr>
          </a:p>
        </p:txBody>
      </p:sp>
      <p:sp>
        <p:nvSpPr>
          <p:cNvPr id="476" name="Google Shape;476;p12"/>
          <p:cNvSpPr/>
          <p:nvPr/>
        </p:nvSpPr>
        <p:spPr>
          <a:xfrm>
            <a:off x="9478812" y="2232136"/>
            <a:ext cx="217164" cy="159940"/>
          </a:xfrm>
          <a:prstGeom prst="star5">
            <a:avLst>
              <a:gd name="adj" fmla="val 19098"/>
              <a:gd name="hf" fmla="val 105146"/>
              <a:gd name="vf" fmla="val 110557"/>
            </a:avLst>
          </a:prstGeom>
          <a:solidFill>
            <a:srgbClr val="FFFF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7" name="Google Shape;477;p12"/>
          <p:cNvCxnSpPr/>
          <p:nvPr/>
        </p:nvCxnSpPr>
        <p:spPr>
          <a:xfrm flipH="1">
            <a:off x="7617041" y="5822249"/>
            <a:ext cx="844373" cy="374365"/>
          </a:xfrm>
          <a:prstGeom prst="straightConnector1">
            <a:avLst/>
          </a:prstGeom>
          <a:noFill/>
          <a:ln w="57150" cap="flat" cmpd="sng">
            <a:solidFill>
              <a:srgbClr val="F1F466"/>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478" name="Google Shape;478;p12"/>
          <p:cNvSpPr txBox="1"/>
          <p:nvPr/>
        </p:nvSpPr>
        <p:spPr>
          <a:xfrm>
            <a:off x="8267593" y="5662707"/>
            <a:ext cx="946092" cy="261610"/>
          </a:xfrm>
          <a:prstGeom prst="rect">
            <a:avLst/>
          </a:prstGeom>
          <a:solidFill>
            <a:srgbClr val="F1F4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Montserrat ExtraBold"/>
                <a:ea typeface="Montserrat ExtraBold"/>
                <a:cs typeface="Montserrat ExtraBold"/>
                <a:sym typeface="Montserrat ExtraBold"/>
              </a:rPr>
              <a:t>TRUE GRIT</a:t>
            </a:r>
            <a:endParaRPr sz="1300" b="0" i="0" u="none" strike="noStrike" cap="none">
              <a:solidFill>
                <a:srgbClr val="000000"/>
              </a:solidFill>
              <a:latin typeface="Montserrat ExtraBold"/>
              <a:ea typeface="Montserrat ExtraBold"/>
              <a:cs typeface="Montserrat ExtraBold"/>
              <a:sym typeface="Montserrat ExtraBold"/>
            </a:endParaRPr>
          </a:p>
        </p:txBody>
      </p:sp>
      <p:cxnSp>
        <p:nvCxnSpPr>
          <p:cNvPr id="479" name="Google Shape;479;p12"/>
          <p:cNvCxnSpPr/>
          <p:nvPr/>
        </p:nvCxnSpPr>
        <p:spPr>
          <a:xfrm>
            <a:off x="8624976" y="2206850"/>
            <a:ext cx="797514" cy="94125"/>
          </a:xfrm>
          <a:prstGeom prst="straightConnector1">
            <a:avLst/>
          </a:prstGeom>
          <a:noFill/>
          <a:ln w="57150" cap="flat" cmpd="sng">
            <a:solidFill>
              <a:srgbClr val="F1F466"/>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480" name="Google Shape;480;p12"/>
          <p:cNvSpPr txBox="1"/>
          <p:nvPr/>
        </p:nvSpPr>
        <p:spPr>
          <a:xfrm>
            <a:off x="7182294" y="2062733"/>
            <a:ext cx="1712883" cy="261610"/>
          </a:xfrm>
          <a:prstGeom prst="rect">
            <a:avLst/>
          </a:prstGeom>
          <a:solidFill>
            <a:srgbClr val="F1F4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Montserrat ExtraBold"/>
                <a:ea typeface="Montserrat ExtraBold"/>
                <a:cs typeface="Montserrat ExtraBold"/>
                <a:sym typeface="Montserrat ExtraBold"/>
              </a:rPr>
              <a:t>SCHOONER</a:t>
            </a:r>
            <a:endParaRPr sz="1000" b="0" i="0" u="none" strike="noStrike" cap="none">
              <a:solidFill>
                <a:srgbClr val="000000"/>
              </a:solidFill>
              <a:latin typeface="Montserrat ExtraBold"/>
              <a:ea typeface="Montserrat ExtraBold"/>
              <a:cs typeface="Montserrat ExtraBold"/>
              <a:sym typeface="Montserrat ExtraBold"/>
            </a:endParaRPr>
          </a:p>
        </p:txBody>
      </p:sp>
      <p:cxnSp>
        <p:nvCxnSpPr>
          <p:cNvPr id="481" name="Google Shape;481;p12"/>
          <p:cNvCxnSpPr/>
          <p:nvPr/>
        </p:nvCxnSpPr>
        <p:spPr>
          <a:xfrm>
            <a:off x="8461414" y="1077121"/>
            <a:ext cx="1193651" cy="434586"/>
          </a:xfrm>
          <a:prstGeom prst="straightConnector1">
            <a:avLst/>
          </a:prstGeom>
          <a:noFill/>
          <a:ln w="57150" cap="flat" cmpd="sng">
            <a:solidFill>
              <a:srgbClr val="F1F466"/>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482" name="Google Shape;482;p12"/>
          <p:cNvSpPr txBox="1"/>
          <p:nvPr/>
        </p:nvSpPr>
        <p:spPr>
          <a:xfrm>
            <a:off x="7354623" y="911310"/>
            <a:ext cx="1300356" cy="261610"/>
          </a:xfrm>
          <a:prstGeom prst="rect">
            <a:avLst/>
          </a:prstGeom>
          <a:solidFill>
            <a:srgbClr val="F1F4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Montserrat ExtraBold"/>
                <a:ea typeface="Montserrat ExtraBold"/>
                <a:cs typeface="Montserrat ExtraBold"/>
                <a:sym typeface="Montserrat ExtraBold"/>
              </a:rPr>
              <a:t>LITTLE JOANNA</a:t>
            </a:r>
            <a:endParaRPr sz="1300" b="0" i="0" u="none" strike="noStrike" cap="none">
              <a:solidFill>
                <a:srgbClr val="000000"/>
              </a:solidFill>
              <a:latin typeface="Montserrat ExtraBold"/>
              <a:ea typeface="Montserrat ExtraBold"/>
              <a:cs typeface="Montserrat ExtraBold"/>
              <a:sym typeface="Montserrat ExtraBold"/>
            </a:endParaRPr>
          </a:p>
        </p:txBody>
      </p:sp>
      <p:cxnSp>
        <p:nvCxnSpPr>
          <p:cNvPr id="483" name="Google Shape;483;p12"/>
          <p:cNvCxnSpPr/>
          <p:nvPr/>
        </p:nvCxnSpPr>
        <p:spPr>
          <a:xfrm rot="10800000">
            <a:off x="10254326" y="603222"/>
            <a:ext cx="459487" cy="139606"/>
          </a:xfrm>
          <a:prstGeom prst="straightConnector1">
            <a:avLst/>
          </a:prstGeom>
          <a:noFill/>
          <a:ln w="57150" cap="flat" cmpd="sng">
            <a:solidFill>
              <a:srgbClr val="F1F466"/>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484" name="Google Shape;484;p12"/>
          <p:cNvSpPr txBox="1"/>
          <p:nvPr/>
        </p:nvSpPr>
        <p:spPr>
          <a:xfrm>
            <a:off x="10590113" y="636647"/>
            <a:ext cx="1292341" cy="261610"/>
          </a:xfrm>
          <a:prstGeom prst="rect">
            <a:avLst/>
          </a:prstGeom>
          <a:solidFill>
            <a:srgbClr val="F1F4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Montserrat ExtraBold"/>
                <a:ea typeface="Montserrat ExtraBold"/>
                <a:cs typeface="Montserrat ExtraBold"/>
                <a:sym typeface="Montserrat ExtraBold"/>
              </a:rPr>
              <a:t>QUINLAN VEINS</a:t>
            </a:r>
            <a:endParaRPr sz="1300" b="0" i="0" u="none" strike="noStrike" cap="none">
              <a:solidFill>
                <a:srgbClr val="000000"/>
              </a:solidFill>
              <a:latin typeface="Montserrat ExtraBold"/>
              <a:ea typeface="Montserrat ExtraBold"/>
              <a:cs typeface="Montserrat ExtraBold"/>
              <a:sym typeface="Montserrat ExtraBold"/>
            </a:endParaRPr>
          </a:p>
        </p:txBody>
      </p:sp>
      <p:cxnSp>
        <p:nvCxnSpPr>
          <p:cNvPr id="485" name="Google Shape;485;p12"/>
          <p:cNvCxnSpPr>
            <a:endCxn id="476" idx="4"/>
          </p:cNvCxnSpPr>
          <p:nvPr/>
        </p:nvCxnSpPr>
        <p:spPr>
          <a:xfrm rot="10800000">
            <a:off x="9695975" y="2293227"/>
            <a:ext cx="592200" cy="372900"/>
          </a:xfrm>
          <a:prstGeom prst="straightConnector1">
            <a:avLst/>
          </a:prstGeom>
          <a:noFill/>
          <a:ln w="57150" cap="flat" cmpd="sng">
            <a:solidFill>
              <a:schemeClr val="dk1"/>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486" name="Google Shape;486;p12"/>
          <p:cNvSpPr txBox="1"/>
          <p:nvPr/>
        </p:nvSpPr>
        <p:spPr>
          <a:xfrm>
            <a:off x="10185128" y="2622193"/>
            <a:ext cx="1176925" cy="276999"/>
          </a:xfrm>
          <a:prstGeom prst="rect">
            <a:avLst/>
          </a:prstGeom>
          <a:solidFill>
            <a:srgbClr val="5E88B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a:solidFill>
                  <a:schemeClr val="lt1"/>
                </a:solidFill>
                <a:latin typeface="Montserrat ExtraBold"/>
                <a:ea typeface="Montserrat ExtraBold"/>
                <a:cs typeface="Montserrat ExtraBold"/>
                <a:sym typeface="Montserrat ExtraBold"/>
              </a:rPr>
              <a:t>KEATS ZONE</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487" name="Google Shape;487;p12"/>
          <p:cNvSpPr txBox="1"/>
          <p:nvPr/>
        </p:nvSpPr>
        <p:spPr>
          <a:xfrm>
            <a:off x="6044405" y="3234469"/>
            <a:ext cx="2182008" cy="307777"/>
          </a:xfrm>
          <a:prstGeom prst="rect">
            <a:avLst/>
          </a:prstGeom>
          <a:solidFill>
            <a:srgbClr val="F4000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300" b="0" i="0" u="none" strike="noStrike" cap="none">
                <a:solidFill>
                  <a:schemeClr val="lt1"/>
                </a:solidFill>
                <a:latin typeface="Montserrat ExtraBold"/>
                <a:ea typeface="Montserrat ExtraBold"/>
                <a:cs typeface="Montserrat ExtraBold"/>
                <a:sym typeface="Montserrat ExtraBold"/>
              </a:rPr>
              <a:t>EXPLOITS DISCOVERY</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488" name="Google Shape;488;p12"/>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17</a:t>
            </a:fld>
            <a:endParaRPr b="0">
              <a:solidFill>
                <a:srgbClr val="FFFFFF"/>
              </a:solidFill>
              <a:latin typeface="Montserrat ExtraBold"/>
              <a:ea typeface="Montserrat ExtraBold"/>
              <a:cs typeface="Montserrat ExtraBold"/>
              <a:sym typeface="Montserrat ExtraBold"/>
            </a:endParaRPr>
          </a:p>
        </p:txBody>
      </p:sp>
      <p:cxnSp>
        <p:nvCxnSpPr>
          <p:cNvPr id="489" name="Google Shape;489;p12"/>
          <p:cNvCxnSpPr/>
          <p:nvPr/>
        </p:nvCxnSpPr>
        <p:spPr>
          <a:xfrm flipH="1">
            <a:off x="10322665" y="1501084"/>
            <a:ext cx="398113" cy="318300"/>
          </a:xfrm>
          <a:prstGeom prst="straightConnector1">
            <a:avLst/>
          </a:prstGeom>
          <a:noFill/>
          <a:ln w="57150" cap="flat" cmpd="sng">
            <a:solidFill>
              <a:srgbClr val="F1F466"/>
            </a:solidFill>
            <a:prstDash val="solid"/>
            <a:round/>
            <a:headEnd type="none" w="sm" len="sm"/>
            <a:tailEnd type="triangle" w="med" len="med"/>
          </a:ln>
          <a:effectLst>
            <a:outerShdw blurRad="50800" dist="38100" dir="2700000" algn="tl" rotWithShape="0">
              <a:srgbClr val="000000">
                <a:alpha val="40000"/>
              </a:srgbClr>
            </a:outerShdw>
          </a:effectLst>
        </p:spPr>
      </p:cxnSp>
      <p:sp>
        <p:nvSpPr>
          <p:cNvPr id="490" name="Google Shape;490;p12"/>
          <p:cNvSpPr txBox="1"/>
          <p:nvPr/>
        </p:nvSpPr>
        <p:spPr>
          <a:xfrm>
            <a:off x="10572771" y="1369463"/>
            <a:ext cx="1551298" cy="246181"/>
          </a:xfrm>
          <a:prstGeom prst="rect">
            <a:avLst/>
          </a:prstGeom>
          <a:solidFill>
            <a:srgbClr val="F1F466"/>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rgbClr val="000000"/>
                </a:solidFill>
                <a:latin typeface="Montserrat ExtraBold"/>
                <a:ea typeface="Montserrat ExtraBold"/>
                <a:cs typeface="Montserrat ExtraBold"/>
                <a:sym typeface="Montserrat ExtraBold"/>
              </a:rPr>
              <a:t>JONATHAN’S POND</a:t>
            </a:r>
            <a:endParaRPr sz="13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577"/>
        <p:cNvGrpSpPr/>
        <p:nvPr/>
      </p:nvGrpSpPr>
      <p:grpSpPr>
        <a:xfrm>
          <a:off x="0" y="0"/>
          <a:ext cx="0" cy="0"/>
          <a:chOff x="0" y="0"/>
          <a:chExt cx="0" cy="0"/>
        </a:xfrm>
      </p:grpSpPr>
      <p:sp>
        <p:nvSpPr>
          <p:cNvPr id="578" name="Google Shape;578;p19"/>
          <p:cNvSpPr txBox="1"/>
          <p:nvPr/>
        </p:nvSpPr>
        <p:spPr>
          <a:xfrm>
            <a:off x="903917" y="297572"/>
            <a:ext cx="9438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Montserrat ExtraBold"/>
                <a:ea typeface="Montserrat ExtraBold"/>
                <a:cs typeface="Montserrat ExtraBold"/>
                <a:sym typeface="Montserrat ExtraBold"/>
              </a:rPr>
              <a:t>EPIZONAL, OROGENIC</a:t>
            </a:r>
            <a:r>
              <a:rPr lang="en-US" sz="2400" b="0" i="0" u="none" strike="noStrike" cap="none" dirty="0">
                <a:solidFill>
                  <a:srgbClr val="C69357"/>
                </a:solidFill>
                <a:latin typeface="Montserrat ExtraBold"/>
                <a:ea typeface="Montserrat ExtraBold"/>
                <a:cs typeface="Montserrat ExtraBold"/>
                <a:sym typeface="Montserrat ExtraBold"/>
              </a:rPr>
              <a:t> </a:t>
            </a:r>
            <a:r>
              <a:rPr lang="en-US" sz="2400" b="0" i="0" u="none" strike="noStrike" cap="none" dirty="0">
                <a:solidFill>
                  <a:schemeClr val="dk1"/>
                </a:solidFill>
                <a:latin typeface="Montserrat ExtraBold"/>
                <a:ea typeface="Montserrat ExtraBold"/>
                <a:cs typeface="Montserrat ExtraBold"/>
                <a:sym typeface="Montserrat ExtraBold"/>
              </a:rPr>
              <a:t>STYLE</a:t>
            </a:r>
            <a:r>
              <a:rPr lang="en-US" sz="2400" b="0" i="0" u="none" strike="noStrike" cap="none" dirty="0">
                <a:solidFill>
                  <a:srgbClr val="C69357"/>
                </a:solidFill>
                <a:latin typeface="Montserrat ExtraBold"/>
                <a:ea typeface="Montserrat ExtraBold"/>
                <a:cs typeface="Montserrat ExtraBold"/>
                <a:sym typeface="Montserrat ExtraBold"/>
              </a:rPr>
              <a:t> GOLD COMPARABLES</a:t>
            </a:r>
            <a:endParaRPr sz="2400" b="0" i="0" u="none" strike="noStrike" cap="none" dirty="0">
              <a:solidFill>
                <a:srgbClr val="C69357"/>
              </a:solidFill>
              <a:latin typeface="Montserrat ExtraBold"/>
              <a:ea typeface="Montserrat ExtraBold"/>
              <a:cs typeface="Montserrat ExtraBold"/>
              <a:sym typeface="Montserrat ExtraBold"/>
            </a:endParaRPr>
          </a:p>
        </p:txBody>
      </p:sp>
      <p:sp>
        <p:nvSpPr>
          <p:cNvPr id="579" name="Google Shape;579;p19"/>
          <p:cNvSpPr txBox="1"/>
          <p:nvPr/>
        </p:nvSpPr>
        <p:spPr>
          <a:xfrm>
            <a:off x="931034" y="788326"/>
            <a:ext cx="10956300" cy="8232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600" b="1" i="0" u="none" strike="noStrike" cap="none" dirty="0">
                <a:solidFill>
                  <a:schemeClr val="dk1"/>
                </a:solidFill>
                <a:latin typeface="Montserrat"/>
                <a:ea typeface="Montserrat"/>
                <a:cs typeface="Montserrat"/>
                <a:sym typeface="Montserrat"/>
              </a:rPr>
              <a:t>Exploits Discovery Corp.’s projects share the same Epizonal, Orogenic style gold deposits as other successful discoveries on geological structures that continue onto Exploits Discovery ground.</a:t>
            </a:r>
            <a:endParaRPr sz="1200" b="0" i="0" u="none" strike="noStrike" cap="none" dirty="0">
              <a:solidFill>
                <a:schemeClr val="dk1"/>
              </a:solidFill>
              <a:latin typeface="Montserrat"/>
              <a:ea typeface="Montserrat"/>
              <a:cs typeface="Montserrat"/>
              <a:sym typeface="Montserrat"/>
            </a:endParaRPr>
          </a:p>
        </p:txBody>
      </p:sp>
      <p:pic>
        <p:nvPicPr>
          <p:cNvPr id="580" name="Google Shape;580;p19"/>
          <p:cNvPicPr preferRelativeResize="0"/>
          <p:nvPr/>
        </p:nvPicPr>
        <p:blipFill rotWithShape="1">
          <a:blip r:embed="rId3">
            <a:alphaModFix/>
          </a:blip>
          <a:srcRect l="879" r="1375" b="1797"/>
          <a:stretch/>
        </p:blipFill>
        <p:spPr>
          <a:xfrm>
            <a:off x="7499525" y="1725000"/>
            <a:ext cx="4312051" cy="2876300"/>
          </a:xfrm>
          <a:prstGeom prst="rect">
            <a:avLst/>
          </a:prstGeom>
          <a:noFill/>
          <a:ln w="19050" cap="flat" cmpd="sng">
            <a:solidFill>
              <a:srgbClr val="C6A557"/>
            </a:solidFill>
            <a:prstDash val="solid"/>
            <a:round/>
            <a:headEnd type="none" w="sm" len="sm"/>
            <a:tailEnd type="none" w="sm" len="sm"/>
          </a:ln>
        </p:spPr>
      </p:pic>
      <p:sp>
        <p:nvSpPr>
          <p:cNvPr id="581" name="Google Shape;581;p19"/>
          <p:cNvSpPr txBox="1"/>
          <p:nvPr/>
        </p:nvSpPr>
        <p:spPr>
          <a:xfrm>
            <a:off x="931015" y="2847166"/>
            <a:ext cx="3547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dirty="0">
                <a:solidFill>
                  <a:srgbClr val="595959"/>
                </a:solidFill>
                <a:latin typeface="Montserrat"/>
                <a:ea typeface="Montserrat"/>
                <a:cs typeface="Montserrat"/>
                <a:sym typeface="Montserrat"/>
              </a:rPr>
              <a:t>As of </a:t>
            </a:r>
            <a:r>
              <a:rPr lang="en-US" sz="1100" i="1" dirty="0">
                <a:solidFill>
                  <a:srgbClr val="595959"/>
                </a:solidFill>
                <a:latin typeface="Montserrat"/>
                <a:ea typeface="Montserrat"/>
                <a:cs typeface="Montserrat"/>
                <a:sym typeface="Montserrat"/>
              </a:rPr>
              <a:t>October 12</a:t>
            </a:r>
            <a:r>
              <a:rPr lang="en-US" sz="1100" b="0" i="1" u="none" strike="noStrike" cap="none" dirty="0">
                <a:solidFill>
                  <a:srgbClr val="595959"/>
                </a:solidFill>
                <a:latin typeface="Montserrat"/>
                <a:ea typeface="Montserrat"/>
                <a:cs typeface="Montserrat"/>
                <a:sym typeface="Montserrat"/>
              </a:rPr>
              <a:t>, 2021 </a:t>
            </a:r>
            <a:endParaRPr sz="1400" b="0" i="1" u="none" strike="noStrike" cap="none" dirty="0">
              <a:solidFill>
                <a:srgbClr val="595959"/>
              </a:solidFill>
              <a:latin typeface="Montserrat"/>
              <a:ea typeface="Montserrat"/>
              <a:cs typeface="Montserrat"/>
              <a:sym typeface="Montserrat"/>
            </a:endParaRPr>
          </a:p>
        </p:txBody>
      </p:sp>
      <p:graphicFrame>
        <p:nvGraphicFramePr>
          <p:cNvPr id="582" name="Google Shape;582;p19"/>
          <p:cNvGraphicFramePr/>
          <p:nvPr>
            <p:extLst>
              <p:ext uri="{D42A27DB-BD31-4B8C-83A1-F6EECF244321}">
                <p14:modId xmlns:p14="http://schemas.microsoft.com/office/powerpoint/2010/main" val="614741953"/>
              </p:ext>
            </p:extLst>
          </p:nvPr>
        </p:nvGraphicFramePr>
        <p:xfrm>
          <a:off x="1000515" y="3163149"/>
          <a:ext cx="5880125" cy="2513350"/>
        </p:xfrm>
        <a:graphic>
          <a:graphicData uri="http://schemas.openxmlformats.org/drawingml/2006/table">
            <a:tbl>
              <a:tblPr firstRow="1">
                <a:noFill/>
                <a:tableStyleId>{340420B4-3F22-4A0C-A422-DEB720609237}</a:tableStyleId>
              </a:tblPr>
              <a:tblGrid>
                <a:gridCol w="3734450">
                  <a:extLst>
                    <a:ext uri="{9D8B030D-6E8A-4147-A177-3AD203B41FA5}">
                      <a16:colId xmlns:a16="http://schemas.microsoft.com/office/drawing/2014/main" val="20000"/>
                    </a:ext>
                  </a:extLst>
                </a:gridCol>
                <a:gridCol w="2145675">
                  <a:extLst>
                    <a:ext uri="{9D8B030D-6E8A-4147-A177-3AD203B41FA5}">
                      <a16:colId xmlns:a16="http://schemas.microsoft.com/office/drawing/2014/main" val="20001"/>
                    </a:ext>
                  </a:extLst>
                </a:gridCol>
              </a:tblGrid>
              <a:tr h="660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COMPANY NAME</a:t>
                      </a:r>
                      <a:endParaRPr sz="1800" u="none" strike="noStrike" cap="none">
                        <a:latin typeface="Montserrat"/>
                        <a:ea typeface="Montserrat"/>
                        <a:cs typeface="Montserrat"/>
                        <a:sym typeface="Montserrat"/>
                      </a:endParaRPr>
                    </a:p>
                  </a:txBody>
                  <a:tcPr marL="91450" marR="91450" marT="45725" marB="45725" anchor="ctr">
                    <a:lnL w="19050" cap="flat" cmpd="sng">
                      <a:solidFill>
                        <a:srgbClr val="C6A557"/>
                      </a:solidFill>
                      <a:prstDash val="solid"/>
                      <a:round/>
                      <a:headEnd type="none" w="sm" len="sm"/>
                      <a:tailEnd type="none" w="sm" len="sm"/>
                    </a:lnL>
                    <a:lnR w="19050" cap="flat" cmpd="sng">
                      <a:solidFill>
                        <a:srgbClr val="C6A557"/>
                      </a:solidFill>
                      <a:prstDash val="solid"/>
                      <a:round/>
                      <a:headEnd type="none" w="sm" len="sm"/>
                      <a:tailEnd type="none" w="sm" len="sm"/>
                    </a:lnR>
                    <a:lnT w="19050" cap="flat" cmpd="sng">
                      <a:solidFill>
                        <a:srgbClr val="C6A557"/>
                      </a:solidFill>
                      <a:prstDash val="solid"/>
                      <a:round/>
                      <a:headEnd type="none" w="sm" len="sm"/>
                      <a:tailEnd type="none" w="sm" len="sm"/>
                    </a:lnT>
                    <a:lnB w="19050" cap="flat" cmpd="sng">
                      <a:solidFill>
                        <a:srgbClr val="C6A557">
                          <a:alpha val="0"/>
                        </a:srgbClr>
                      </a:solidFill>
                      <a:prstDash val="solid"/>
                      <a:round/>
                      <a:headEnd type="none" w="sm" len="sm"/>
                      <a:tailEnd type="none" w="sm" len="sm"/>
                    </a:lnB>
                    <a:solidFill>
                      <a:srgbClr val="C6A55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Montserrat"/>
                          <a:ea typeface="Montserrat"/>
                          <a:cs typeface="Montserrat"/>
                          <a:sym typeface="Montserrat"/>
                        </a:rPr>
                        <a:t>MARKET CAP ($CAD)</a:t>
                      </a:r>
                      <a:endParaRPr sz="1800" u="none" strike="noStrike" cap="none">
                        <a:latin typeface="Montserrat"/>
                        <a:ea typeface="Montserrat"/>
                        <a:cs typeface="Montserrat"/>
                        <a:sym typeface="Montserrat"/>
                      </a:endParaRPr>
                    </a:p>
                  </a:txBody>
                  <a:tcPr marL="91450" marR="91450" marT="45725" marB="45725" anchor="ctr">
                    <a:lnL w="19050" cap="flat" cmpd="sng">
                      <a:solidFill>
                        <a:srgbClr val="C6A557"/>
                      </a:solidFill>
                      <a:prstDash val="solid"/>
                      <a:round/>
                      <a:headEnd type="none" w="sm" len="sm"/>
                      <a:tailEnd type="none" w="sm" len="sm"/>
                    </a:lnL>
                    <a:lnR w="19050" cap="flat" cmpd="sng">
                      <a:solidFill>
                        <a:srgbClr val="C6A557"/>
                      </a:solidFill>
                      <a:prstDash val="solid"/>
                      <a:round/>
                      <a:headEnd type="none" w="sm" len="sm"/>
                      <a:tailEnd type="none" w="sm" len="sm"/>
                    </a:lnR>
                    <a:lnT w="19050" cap="flat" cmpd="sng">
                      <a:solidFill>
                        <a:srgbClr val="C6A557"/>
                      </a:solidFill>
                      <a:prstDash val="solid"/>
                      <a:round/>
                      <a:headEnd type="none" w="sm" len="sm"/>
                      <a:tailEnd type="none" w="sm" len="sm"/>
                    </a:lnT>
                    <a:lnB w="19050" cap="flat" cmpd="sng">
                      <a:solidFill>
                        <a:srgbClr val="C6A557">
                          <a:alpha val="0"/>
                        </a:srgbClr>
                      </a:solidFill>
                      <a:prstDash val="solid"/>
                      <a:round/>
                      <a:headEnd type="none" w="sm" len="sm"/>
                      <a:tailEnd type="none" w="sm" len="sm"/>
                    </a:lnB>
                    <a:solidFill>
                      <a:srgbClr val="C6A557"/>
                    </a:solidFill>
                  </a:tcPr>
                </a:tc>
                <a:extLst>
                  <a:ext uri="{0D108BD9-81ED-4DB2-BD59-A6C34878D82A}">
                    <a16:rowId xmlns:a16="http://schemas.microsoft.com/office/drawing/2014/main" val="10000"/>
                  </a:ext>
                </a:extLst>
              </a:tr>
              <a:tr h="494150">
                <a:tc>
                  <a:txBody>
                    <a:bodyPr/>
                    <a:lstStyle/>
                    <a:p>
                      <a:pPr marL="0" marR="0" lvl="0" indent="0" algn="l" rtl="0">
                        <a:lnSpc>
                          <a:spcPct val="100000"/>
                        </a:lnSpc>
                        <a:spcBef>
                          <a:spcPts val="0"/>
                        </a:spcBef>
                        <a:spcAft>
                          <a:spcPts val="0"/>
                        </a:spcAft>
                        <a:buClr>
                          <a:srgbClr val="000000"/>
                        </a:buClr>
                        <a:buSzPts val="1800"/>
                        <a:buFont typeface="Arial"/>
                        <a:buNone/>
                      </a:pPr>
                      <a:r>
                        <a:rPr lang="en-US" sz="1600" b="1" u="none" strike="noStrike" cap="none">
                          <a:latin typeface="Montserrat"/>
                          <a:ea typeface="Montserrat"/>
                          <a:cs typeface="Montserrat"/>
                          <a:sym typeface="Montserrat"/>
                        </a:rPr>
                        <a:t>Exploits Discovery (CSE: NFLD)</a:t>
                      </a:r>
                      <a:endParaRPr sz="1600" b="1" u="none" strike="noStrike" cap="none">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19050" cap="flat" cmpd="sng">
                      <a:solidFill>
                        <a:srgbClr val="C6A557">
                          <a:alpha val="0"/>
                        </a:srgbClr>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600" b="1" u="none" strike="noStrike" cap="none" dirty="0">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$58 M</a:t>
                      </a:r>
                      <a:endParaRPr sz="1600" b="1" u="none" strike="noStrike" cap="none" dirty="0">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19050" cap="flat" cmpd="sng">
                      <a:solidFill>
                        <a:srgbClr val="C6A557">
                          <a:alpha val="0"/>
                        </a:srgbClr>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1"/>
                  </a:ext>
                </a:extLst>
              </a:tr>
              <a:tr h="448275">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a:latin typeface="Montserrat"/>
                          <a:ea typeface="Montserrat"/>
                          <a:cs typeface="Montserrat"/>
                          <a:sym typeface="Montserrat"/>
                        </a:rPr>
                        <a:t>Labrador Gold (TSX.V: LAB)</a:t>
                      </a:r>
                      <a:endParaRPr sz="1600" u="none" strike="noStrike" cap="none">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latin typeface="Montserrat"/>
                          <a:ea typeface="Montserrat"/>
                          <a:cs typeface="Montserrat"/>
                          <a:sym typeface="Montserrat"/>
                        </a:rPr>
                        <a:t>$153 M</a:t>
                      </a:r>
                      <a:endParaRPr sz="1600" u="none" strike="noStrike" cap="none" dirty="0">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2"/>
                  </a:ext>
                </a:extLst>
              </a:tr>
              <a:tr h="476300">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a:latin typeface="Montserrat"/>
                          <a:ea typeface="Montserrat"/>
                          <a:cs typeface="Montserrat"/>
                          <a:sym typeface="Montserrat"/>
                        </a:rPr>
                        <a:t>Marathon Gold (TSX: MOZ)</a:t>
                      </a:r>
                      <a:endParaRPr sz="1600" u="none" strike="noStrike" cap="none">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latin typeface="Montserrat"/>
                          <a:ea typeface="Montserrat"/>
                          <a:cs typeface="Montserrat"/>
                          <a:sym typeface="Montserrat"/>
                        </a:rPr>
                        <a:t>$723 M</a:t>
                      </a:r>
                      <a:endParaRPr sz="1600" u="none" strike="noStrike" cap="none" dirty="0">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3"/>
                  </a:ext>
                </a:extLst>
              </a:tr>
              <a:tr h="434350">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a:latin typeface="Montserrat"/>
                          <a:ea typeface="Montserrat"/>
                          <a:cs typeface="Montserrat"/>
                          <a:sym typeface="Montserrat"/>
                        </a:rPr>
                        <a:t>New Found Gold (TSX.V: NFG)</a:t>
                      </a:r>
                      <a:endParaRPr sz="1600" u="none" strike="noStrike" cap="none">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latin typeface="Montserrat"/>
                          <a:ea typeface="Montserrat"/>
                          <a:cs typeface="Montserrat"/>
                          <a:sym typeface="Montserrat"/>
                        </a:rPr>
                        <a:t>$1.29 B</a:t>
                      </a:r>
                      <a:endParaRPr sz="1600" u="none" strike="noStrike" cap="none" dirty="0">
                        <a:latin typeface="Montserrat"/>
                        <a:ea typeface="Montserrat"/>
                        <a:cs typeface="Montserrat"/>
                        <a:sym typeface="Montserrat"/>
                      </a:endParaRPr>
                    </a:p>
                  </a:txBody>
                  <a:tcPr marL="91450" marR="91450" marT="45725" marB="45725" anchor="ctr">
                    <a:lnL w="19050" cap="flat" cmpd="sng">
                      <a:solidFill>
                        <a:srgbClr val="C6A557">
                          <a:alpha val="0"/>
                        </a:srgbClr>
                      </a:solidFill>
                      <a:prstDash val="solid"/>
                      <a:round/>
                      <a:headEnd type="none" w="sm" len="sm"/>
                      <a:tailEnd type="none" w="sm" len="sm"/>
                    </a:lnL>
                    <a:lnR w="19050"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83" name="Google Shape;583;p19"/>
          <p:cNvSpPr txBox="1"/>
          <p:nvPr/>
        </p:nvSpPr>
        <p:spPr>
          <a:xfrm>
            <a:off x="919085" y="1468408"/>
            <a:ext cx="6352800" cy="1471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300" b="0" i="0" u="none" strike="noStrike" cap="none" dirty="0">
                <a:solidFill>
                  <a:srgbClr val="000000"/>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More ground and opportunity for discovery along deep seated, gold mineralized faults in the Exploits Subzone tha</a:t>
            </a:r>
            <a:r>
              <a:rPr lang="en-US" sz="1300" b="0" i="0" u="none" strike="noStrike" cap="none" dirty="0">
                <a:solidFill>
                  <a:srgbClr val="000000"/>
                </a:solidFill>
                <a:latin typeface="Montserrat"/>
                <a:ea typeface="Montserrat"/>
                <a:cs typeface="Montserrat"/>
                <a:sym typeface="Montserrat"/>
              </a:rPr>
              <a:t>n any other company in the area other than New Found Gold.</a:t>
            </a:r>
            <a:endParaRPr sz="13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100"/>
              </a:spcBef>
              <a:spcAft>
                <a:spcPts val="0"/>
              </a:spcAft>
              <a:buClr>
                <a:srgbClr val="000000"/>
              </a:buClr>
              <a:buSzPts val="1400"/>
              <a:buFont typeface="Arial"/>
              <a:buNone/>
            </a:pPr>
            <a:endParaRPr sz="13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100"/>
              </a:spcBef>
              <a:spcAft>
                <a:spcPts val="100"/>
              </a:spcAft>
              <a:buClr>
                <a:srgbClr val="000000"/>
              </a:buClr>
              <a:buSzPts val="1400"/>
              <a:buFont typeface="Arial"/>
              <a:buNone/>
            </a:pPr>
            <a:r>
              <a:rPr lang="en-US" sz="1300" b="0" i="0" u="none" strike="noStrike" cap="none" dirty="0">
                <a:solidFill>
                  <a:srgbClr val="000000"/>
                </a:solidFill>
                <a:latin typeface="Montserrat"/>
                <a:ea typeface="Montserrat"/>
                <a:cs typeface="Montserrat"/>
                <a:sym typeface="Montserrat"/>
              </a:rPr>
              <a:t>Primed for growth in market capitalization with good news flow and developing drill targets. </a:t>
            </a:r>
            <a:endParaRPr sz="1300" b="0" i="0" u="none" strike="noStrike" cap="none" dirty="0">
              <a:solidFill>
                <a:srgbClr val="000000"/>
              </a:solidFill>
              <a:latin typeface="Montserrat"/>
              <a:ea typeface="Montserrat"/>
              <a:cs typeface="Montserrat"/>
              <a:sym typeface="Montserrat"/>
            </a:endParaRPr>
          </a:p>
        </p:txBody>
      </p:sp>
      <p:sp>
        <p:nvSpPr>
          <p:cNvPr id="584" name="Google Shape;584;p19"/>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18</a:t>
            </a:fld>
            <a:endParaRPr b="0">
              <a:solidFill>
                <a:srgbClr val="FFFFFF"/>
              </a:solidFill>
              <a:latin typeface="Montserrat ExtraBold"/>
              <a:ea typeface="Montserrat ExtraBold"/>
              <a:cs typeface="Montserrat ExtraBold"/>
              <a:sym typeface="Montserrat ExtraBold"/>
            </a:endParaRPr>
          </a:p>
        </p:txBody>
      </p:sp>
      <p:sp>
        <p:nvSpPr>
          <p:cNvPr id="585" name="Google Shape;585;p19"/>
          <p:cNvSpPr/>
          <p:nvPr/>
        </p:nvSpPr>
        <p:spPr>
          <a:xfrm>
            <a:off x="7481300" y="4725275"/>
            <a:ext cx="4348500" cy="1683900"/>
          </a:xfrm>
          <a:prstGeom prst="rect">
            <a:avLst/>
          </a:prstGeom>
          <a:solidFill>
            <a:srgbClr val="FFFFFF"/>
          </a:solidFill>
          <a:ln w="19050" cap="flat" cmpd="sng">
            <a:solidFill>
              <a:srgbClr val="C6A557"/>
            </a:solidFill>
            <a:prstDash val="solid"/>
            <a:round/>
            <a:headEnd type="none" w="sm" len="sm"/>
            <a:tailEnd type="none" w="sm" len="sm"/>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chemeClr val="dk1"/>
                </a:solidFill>
                <a:latin typeface="Montserrat"/>
                <a:ea typeface="Montserrat"/>
                <a:cs typeface="Montserrat"/>
                <a:sym typeface="Montserrat"/>
              </a:rPr>
              <a:t>Left, core from the Keats zone, Queensway gold project; right, core from the Eagle zone, Fosterville mine. Comparison of intense quartz stock work with relict black shale fragments from each deposit. Specks of visible gold are present in quartz veins and their selvages. Gray patches contain fine grained antimony sulfides, boulangerite on left and stibnite on right. (New Found Gold Corp, 2020)</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4"/>
          <p:cNvSpPr/>
          <p:nvPr/>
        </p:nvSpPr>
        <p:spPr>
          <a:xfrm>
            <a:off x="6374946" y="967429"/>
            <a:ext cx="5476800" cy="5496000"/>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sp>
        <p:nvSpPr>
          <p:cNvPr id="496" name="Google Shape;496;p14"/>
          <p:cNvSpPr txBox="1"/>
          <p:nvPr/>
        </p:nvSpPr>
        <p:spPr>
          <a:xfrm>
            <a:off x="894602" y="299433"/>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PHASE I DRILLING </a:t>
            </a:r>
            <a:r>
              <a:rPr lang="en-US" sz="2400" dirty="0">
                <a:latin typeface="Montserrat ExtraBold"/>
                <a:ea typeface="Montserrat ExtraBold"/>
                <a:cs typeface="Montserrat ExtraBold"/>
                <a:sym typeface="Montserrat ExtraBold"/>
              </a:rPr>
              <a:t>ASSAYS PENDING</a:t>
            </a:r>
            <a:r>
              <a:rPr lang="en-US" sz="2400" b="0" i="0" u="none" strike="noStrike" cap="none" dirty="0">
                <a:solidFill>
                  <a:srgbClr val="000000"/>
                </a:solidFill>
                <a:latin typeface="Montserrat ExtraBold"/>
                <a:ea typeface="Montserrat ExtraBold"/>
                <a:cs typeface="Montserrat ExtraBold"/>
                <a:sym typeface="Montserrat ExtraBold"/>
              </a:rPr>
              <a:t>: </a:t>
            </a:r>
            <a:r>
              <a:rPr lang="en-US" sz="2400" b="0" i="0" u="none" strike="noStrike" cap="none" dirty="0">
                <a:solidFill>
                  <a:srgbClr val="C6A557"/>
                </a:solidFill>
                <a:latin typeface="Montserrat ExtraBold"/>
                <a:ea typeface="Montserrat ExtraBold"/>
                <a:cs typeface="Montserrat ExtraBold"/>
                <a:sym typeface="Montserrat ExtraBold"/>
              </a:rPr>
              <a:t>SCHOONER </a:t>
            </a:r>
            <a:endParaRPr sz="1400" b="0" i="0" u="none" strike="noStrike" cap="none" dirty="0">
              <a:solidFill>
                <a:srgbClr val="C6A557"/>
              </a:solidFill>
              <a:latin typeface="Montserrat ExtraBold"/>
              <a:ea typeface="Montserrat ExtraBold"/>
              <a:cs typeface="Montserrat ExtraBold"/>
              <a:sym typeface="Montserrat ExtraBold"/>
            </a:endParaRPr>
          </a:p>
        </p:txBody>
      </p:sp>
      <p:sp>
        <p:nvSpPr>
          <p:cNvPr id="497" name="Google Shape;497;p14"/>
          <p:cNvSpPr txBox="1"/>
          <p:nvPr/>
        </p:nvSpPr>
        <p:spPr>
          <a:xfrm>
            <a:off x="940625" y="967425"/>
            <a:ext cx="4728300" cy="50160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400" b="1" i="0" u="none" strike="noStrike" cap="none" dirty="0">
                <a:solidFill>
                  <a:srgbClr val="0C0C0C"/>
                </a:solidFill>
                <a:latin typeface="Montserrat"/>
                <a:ea typeface="Montserrat"/>
                <a:cs typeface="Montserrat"/>
                <a:sym typeface="Montserrat"/>
              </a:rPr>
              <a:t>The Schooner Fault is a newly identified fault zone uncovered by </a:t>
            </a:r>
            <a:r>
              <a:rPr lang="en-US" sz="1400" b="1" i="0" u="none" strike="noStrike" cap="none" dirty="0" err="1">
                <a:solidFill>
                  <a:srgbClr val="0C0C0C"/>
                </a:solidFill>
                <a:latin typeface="Montserrat"/>
                <a:ea typeface="Montserrat"/>
                <a:cs typeface="Montserrat"/>
                <a:sym typeface="Montserrat"/>
              </a:rPr>
              <a:t>GoldSpot's</a:t>
            </a:r>
            <a:r>
              <a:rPr lang="en-US" sz="1400" b="1" i="0" u="none" strike="noStrike" cap="none" dirty="0">
                <a:solidFill>
                  <a:srgbClr val="0C0C0C"/>
                </a:solidFill>
                <a:latin typeface="Montserrat"/>
                <a:ea typeface="Montserrat"/>
                <a:cs typeface="Montserrat"/>
                <a:sym typeface="Montserrat"/>
              </a:rPr>
              <a:t> geophysical and A.I. analysis on existing data compiled by Exploits. </a:t>
            </a:r>
            <a:endParaRPr sz="14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4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Permitted for drilling totaling 3,000m</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600"/>
              <a:buFont typeface="Arial"/>
              <a:buNone/>
            </a:pPr>
            <a:r>
              <a:rPr lang="en-US" sz="1400" b="1" i="0" u="none" strike="noStrike" cap="none" dirty="0">
                <a:solidFill>
                  <a:srgbClr val="0C0C0C"/>
                </a:solidFill>
                <a:latin typeface="Montserrat"/>
                <a:ea typeface="Montserrat"/>
                <a:cs typeface="Montserrat"/>
                <a:sym typeface="Montserrat"/>
              </a:rPr>
              <a:t>Situated 3.5 km west of New Found Gold's (NFG) Keats Zone</a:t>
            </a:r>
            <a:r>
              <a:rPr lang="en-US" sz="1400" b="0" i="0" u="none" strike="noStrike" cap="none" dirty="0">
                <a:solidFill>
                  <a:srgbClr val="0C0C0C"/>
                </a:solidFill>
                <a:latin typeface="Montserrat"/>
                <a:ea typeface="Montserrat"/>
                <a:cs typeface="Montserrat"/>
                <a:sym typeface="Montserrat"/>
              </a:rPr>
              <a:t>, the Schooner targets are analogous to NFG's Keats, Lotto, and Knob zones which are identified as a fault splays along Appleton Fault parallel features within the </a:t>
            </a:r>
            <a:r>
              <a:rPr lang="en-US" sz="1400" b="0" i="0" u="none" strike="noStrike" cap="none" dirty="0" err="1">
                <a:solidFill>
                  <a:srgbClr val="0C0C0C"/>
                </a:solidFill>
                <a:latin typeface="Montserrat"/>
                <a:ea typeface="Montserrat"/>
                <a:cs typeface="Montserrat"/>
                <a:sym typeface="Montserrat"/>
              </a:rPr>
              <a:t>Davidsville</a:t>
            </a:r>
            <a:r>
              <a:rPr lang="en-US" sz="1400" b="0" i="0" u="none" strike="noStrike" cap="none" dirty="0">
                <a:solidFill>
                  <a:srgbClr val="0C0C0C"/>
                </a:solidFill>
                <a:latin typeface="Montserrat"/>
                <a:ea typeface="Montserrat"/>
                <a:cs typeface="Montserrat"/>
                <a:sym typeface="Montserrat"/>
              </a:rPr>
              <a:t> Group sediments in the Exploits Subzone.</a:t>
            </a:r>
            <a:endParaRPr sz="14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600"/>
              <a:buFont typeface="Arial"/>
              <a:buNone/>
            </a:pPr>
            <a:r>
              <a:rPr lang="en-US" sz="1400" b="1" i="0" u="none" strike="noStrike" cap="none" dirty="0">
                <a:solidFill>
                  <a:srgbClr val="0C0C0C"/>
                </a:solidFill>
                <a:latin typeface="Montserrat"/>
                <a:ea typeface="Montserrat"/>
                <a:cs typeface="Montserrat"/>
                <a:sym typeface="Montserrat"/>
              </a:rPr>
              <a:t>3 high priority structural intersection targets</a:t>
            </a:r>
            <a:r>
              <a:rPr lang="en-US" sz="1400" b="0" i="0" u="none" strike="noStrike" cap="none" dirty="0">
                <a:solidFill>
                  <a:srgbClr val="0C0C0C"/>
                </a:solidFill>
                <a:latin typeface="Montserrat"/>
                <a:ea typeface="Montserrat"/>
                <a:cs typeface="Montserrat"/>
                <a:sym typeface="Montserrat"/>
              </a:rPr>
              <a:t> have been identified for high resolution ground geophysics, trenching, and drilling, covering </a:t>
            </a:r>
            <a:br>
              <a:rPr lang="en-US" sz="1400" b="0" i="0" u="none" strike="noStrike" cap="none" dirty="0">
                <a:solidFill>
                  <a:srgbClr val="0C0C0C"/>
                </a:solidFill>
                <a:latin typeface="Montserrat"/>
                <a:ea typeface="Montserrat"/>
                <a:cs typeface="Montserrat"/>
                <a:sym typeface="Montserrat"/>
              </a:rPr>
            </a:br>
            <a:r>
              <a:rPr lang="en-US" sz="1400" b="1" i="0" u="none" strike="noStrike" cap="none" dirty="0">
                <a:solidFill>
                  <a:srgbClr val="0C0C0C"/>
                </a:solidFill>
                <a:latin typeface="Montserrat"/>
                <a:ea typeface="Montserrat"/>
                <a:cs typeface="Montserrat"/>
                <a:sym typeface="Montserrat"/>
              </a:rPr>
              <a:t>~2 km of exploration strike length.</a:t>
            </a:r>
            <a:r>
              <a:rPr lang="en-US" sz="1400" b="0" i="0" u="none" strike="noStrike" cap="none" dirty="0">
                <a:solidFill>
                  <a:srgbClr val="0C0C0C"/>
                </a:solidFill>
                <a:latin typeface="Montserrat"/>
                <a:ea typeface="Montserrat"/>
                <a:cs typeface="Montserrat"/>
                <a:sym typeface="Montserrat"/>
              </a:rPr>
              <a:t> </a:t>
            </a:r>
            <a:endParaRPr sz="14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600"/>
              </a:spcBef>
              <a:spcAft>
                <a:spcPts val="600"/>
              </a:spcAft>
              <a:buClr>
                <a:srgbClr val="000000"/>
              </a:buClr>
              <a:buSzPts val="1600"/>
              <a:buFont typeface="Arial"/>
              <a:buNone/>
            </a:pPr>
            <a:endParaRPr sz="1400" b="0" i="0" u="none" strike="noStrike" cap="none" dirty="0">
              <a:solidFill>
                <a:srgbClr val="0C0C0C"/>
              </a:solidFill>
              <a:latin typeface="Montserrat"/>
              <a:ea typeface="Montserrat"/>
              <a:cs typeface="Montserrat"/>
              <a:sym typeface="Montserrat"/>
            </a:endParaRPr>
          </a:p>
        </p:txBody>
      </p:sp>
      <p:pic>
        <p:nvPicPr>
          <p:cNvPr id="498" name="Google Shape;498;p14" descr="Map&#10;&#10;Description automatically generated"/>
          <p:cNvPicPr preferRelativeResize="0"/>
          <p:nvPr/>
        </p:nvPicPr>
        <p:blipFill rotWithShape="1">
          <a:blip r:embed="rId3">
            <a:alphaModFix/>
          </a:blip>
          <a:srcRect/>
          <a:stretch/>
        </p:blipFill>
        <p:spPr>
          <a:xfrm>
            <a:off x="6432721" y="1022579"/>
            <a:ext cx="5373999" cy="5373999"/>
          </a:xfrm>
          <a:prstGeom prst="rect">
            <a:avLst/>
          </a:prstGeom>
          <a:noFill/>
          <a:ln>
            <a:noFill/>
          </a:ln>
        </p:spPr>
      </p:pic>
      <p:sp>
        <p:nvSpPr>
          <p:cNvPr id="499" name="Google Shape;499;p14"/>
          <p:cNvSpPr txBox="1"/>
          <p:nvPr/>
        </p:nvSpPr>
        <p:spPr>
          <a:xfrm rot="-3684958">
            <a:off x="8007856" y="1990357"/>
            <a:ext cx="1557539" cy="252786"/>
          </a:xfrm>
          <a:prstGeom prst="rect">
            <a:avLst/>
          </a:prstGeom>
          <a:solidFill>
            <a:srgbClr val="FF7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1" i="0" u="none" strike="noStrike" cap="none">
                <a:solidFill>
                  <a:schemeClr val="lt1"/>
                </a:solidFill>
                <a:latin typeface="Montserrat"/>
                <a:ea typeface="Montserrat"/>
                <a:cs typeface="Montserrat"/>
                <a:sym typeface="Montserrat"/>
              </a:rPr>
              <a:t>SCHOONER FAULT</a:t>
            </a:r>
            <a:endParaRPr sz="1300" b="0" i="0" u="none" strike="noStrike" cap="none">
              <a:solidFill>
                <a:srgbClr val="000000"/>
              </a:solidFill>
              <a:latin typeface="Montserrat"/>
              <a:ea typeface="Montserrat"/>
              <a:cs typeface="Montserrat"/>
              <a:sym typeface="Montserrat"/>
            </a:endParaRPr>
          </a:p>
        </p:txBody>
      </p:sp>
      <p:sp>
        <p:nvSpPr>
          <p:cNvPr id="500" name="Google Shape;500;p14"/>
          <p:cNvSpPr txBox="1"/>
          <p:nvPr/>
        </p:nvSpPr>
        <p:spPr>
          <a:xfrm rot="-4139813">
            <a:off x="9144572" y="4268672"/>
            <a:ext cx="1291506" cy="252606"/>
          </a:xfrm>
          <a:prstGeom prst="rect">
            <a:avLst/>
          </a:prstGeom>
          <a:solidFill>
            <a:srgbClr val="927A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APPLETON FAULT</a:t>
            </a:r>
            <a:endParaRPr sz="1400" b="0" i="0" u="none" strike="noStrike" cap="none">
              <a:solidFill>
                <a:srgbClr val="000000"/>
              </a:solidFill>
              <a:latin typeface="Arial"/>
              <a:ea typeface="Arial"/>
              <a:cs typeface="Arial"/>
              <a:sym typeface="Arial"/>
            </a:endParaRPr>
          </a:p>
        </p:txBody>
      </p:sp>
      <p:sp>
        <p:nvSpPr>
          <p:cNvPr id="501" name="Google Shape;501;p14"/>
          <p:cNvSpPr txBox="1"/>
          <p:nvPr/>
        </p:nvSpPr>
        <p:spPr>
          <a:xfrm>
            <a:off x="10631277" y="3220800"/>
            <a:ext cx="898800" cy="224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Keats Zone</a:t>
            </a:r>
            <a:endParaRPr sz="1300" b="0" i="0" u="none" strike="noStrike" cap="none">
              <a:solidFill>
                <a:srgbClr val="000000"/>
              </a:solidFill>
              <a:latin typeface="Montserrat"/>
              <a:ea typeface="Montserrat"/>
              <a:cs typeface="Montserrat"/>
              <a:sym typeface="Montserrat"/>
            </a:endParaRPr>
          </a:p>
        </p:txBody>
      </p:sp>
      <p:sp>
        <p:nvSpPr>
          <p:cNvPr id="502" name="Google Shape;502;p14"/>
          <p:cNvSpPr txBox="1"/>
          <p:nvPr/>
        </p:nvSpPr>
        <p:spPr>
          <a:xfrm>
            <a:off x="10282026" y="4349150"/>
            <a:ext cx="954600" cy="224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Knob Zone</a:t>
            </a:r>
            <a:endParaRPr sz="1300" b="0" i="0" u="none" strike="noStrike" cap="none">
              <a:solidFill>
                <a:srgbClr val="000000"/>
              </a:solidFill>
              <a:latin typeface="Montserrat"/>
              <a:ea typeface="Montserrat"/>
              <a:cs typeface="Montserrat"/>
              <a:sym typeface="Montserrat"/>
            </a:endParaRPr>
          </a:p>
        </p:txBody>
      </p:sp>
      <p:sp>
        <p:nvSpPr>
          <p:cNvPr id="503" name="Google Shape;503;p14"/>
          <p:cNvSpPr txBox="1"/>
          <p:nvPr/>
        </p:nvSpPr>
        <p:spPr>
          <a:xfrm>
            <a:off x="10160225" y="2015525"/>
            <a:ext cx="996600" cy="224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Lotto Zone</a:t>
            </a:r>
            <a:endParaRPr sz="1300" b="0" i="0" u="none" strike="noStrike" cap="none">
              <a:solidFill>
                <a:srgbClr val="000000"/>
              </a:solidFill>
              <a:latin typeface="Montserrat"/>
              <a:ea typeface="Montserrat"/>
              <a:cs typeface="Montserrat"/>
              <a:sym typeface="Montserrat"/>
            </a:endParaRPr>
          </a:p>
        </p:txBody>
      </p:sp>
      <p:sp>
        <p:nvSpPr>
          <p:cNvPr id="504" name="Google Shape;504;p14"/>
          <p:cNvSpPr/>
          <p:nvPr/>
        </p:nvSpPr>
        <p:spPr>
          <a:xfrm rot="1414554">
            <a:off x="7286859" y="4778403"/>
            <a:ext cx="239272" cy="307777"/>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p14"/>
          <p:cNvSpPr/>
          <p:nvPr/>
        </p:nvSpPr>
        <p:spPr>
          <a:xfrm rot="2693905">
            <a:off x="7184619" y="5226144"/>
            <a:ext cx="239285" cy="307804"/>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p14"/>
          <p:cNvSpPr/>
          <p:nvPr/>
        </p:nvSpPr>
        <p:spPr>
          <a:xfrm rot="2031158">
            <a:off x="8149618" y="3128409"/>
            <a:ext cx="322587" cy="493657"/>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p14"/>
          <p:cNvSpPr txBox="1"/>
          <p:nvPr/>
        </p:nvSpPr>
        <p:spPr>
          <a:xfrm>
            <a:off x="6726951" y="3367100"/>
            <a:ext cx="954600" cy="5055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Structural Intersection Targets</a:t>
            </a:r>
            <a:endParaRPr sz="1300" b="0" i="0" u="none" strike="noStrike" cap="none">
              <a:solidFill>
                <a:srgbClr val="000000"/>
              </a:solidFill>
              <a:latin typeface="Montserrat"/>
              <a:ea typeface="Montserrat"/>
              <a:cs typeface="Montserrat"/>
              <a:sym typeface="Montserrat"/>
            </a:endParaRPr>
          </a:p>
        </p:txBody>
      </p:sp>
      <p:cxnSp>
        <p:nvCxnSpPr>
          <p:cNvPr id="508" name="Google Shape;508;p14"/>
          <p:cNvCxnSpPr>
            <a:stCxn id="507" idx="3"/>
            <a:endCxn id="506" idx="3"/>
          </p:cNvCxnSpPr>
          <p:nvPr/>
        </p:nvCxnSpPr>
        <p:spPr>
          <a:xfrm rot="10800000" flipH="1">
            <a:off x="7681551" y="3456650"/>
            <a:ext cx="437400" cy="163200"/>
          </a:xfrm>
          <a:prstGeom prst="straightConnector1">
            <a:avLst/>
          </a:prstGeom>
          <a:noFill/>
          <a:ln w="38100" cap="flat" cmpd="sng">
            <a:solidFill>
              <a:schemeClr val="dk1"/>
            </a:solidFill>
            <a:prstDash val="solid"/>
            <a:miter lim="800000"/>
            <a:headEnd type="none" w="sm" len="sm"/>
            <a:tailEnd type="triangle" w="med" len="med"/>
          </a:ln>
        </p:spPr>
      </p:cxnSp>
      <p:cxnSp>
        <p:nvCxnSpPr>
          <p:cNvPr id="509" name="Google Shape;509;p14"/>
          <p:cNvCxnSpPr>
            <a:stCxn id="507" idx="2"/>
          </p:cNvCxnSpPr>
          <p:nvPr/>
        </p:nvCxnSpPr>
        <p:spPr>
          <a:xfrm flipH="1">
            <a:off x="7159851" y="3872600"/>
            <a:ext cx="44400" cy="834600"/>
          </a:xfrm>
          <a:prstGeom prst="straightConnector1">
            <a:avLst/>
          </a:prstGeom>
          <a:noFill/>
          <a:ln w="38100" cap="flat" cmpd="sng">
            <a:solidFill>
              <a:schemeClr val="dk1"/>
            </a:solidFill>
            <a:prstDash val="solid"/>
            <a:miter lim="800000"/>
            <a:headEnd type="none" w="sm" len="sm"/>
            <a:tailEnd type="none" w="sm" len="sm"/>
          </a:ln>
        </p:spPr>
      </p:cxnSp>
      <p:cxnSp>
        <p:nvCxnSpPr>
          <p:cNvPr id="510" name="Google Shape;510;p14"/>
          <p:cNvCxnSpPr/>
          <p:nvPr/>
        </p:nvCxnSpPr>
        <p:spPr>
          <a:xfrm>
            <a:off x="7188175" y="4216675"/>
            <a:ext cx="142500" cy="614100"/>
          </a:xfrm>
          <a:prstGeom prst="straightConnector1">
            <a:avLst/>
          </a:prstGeom>
          <a:noFill/>
          <a:ln w="38100" cap="flat" cmpd="sng">
            <a:solidFill>
              <a:schemeClr val="dk1"/>
            </a:solidFill>
            <a:prstDash val="solid"/>
            <a:miter lim="800000"/>
            <a:headEnd type="none" w="sm" len="sm"/>
            <a:tailEnd type="triangle" w="med" len="med"/>
          </a:ln>
        </p:spPr>
      </p:cxnSp>
      <p:cxnSp>
        <p:nvCxnSpPr>
          <p:cNvPr id="511" name="Google Shape;511;p14"/>
          <p:cNvCxnSpPr>
            <a:endCxn id="505" idx="2"/>
          </p:cNvCxnSpPr>
          <p:nvPr/>
        </p:nvCxnSpPr>
        <p:spPr>
          <a:xfrm>
            <a:off x="7158912" y="4687196"/>
            <a:ext cx="60600" cy="608400"/>
          </a:xfrm>
          <a:prstGeom prst="straightConnector1">
            <a:avLst/>
          </a:prstGeom>
          <a:noFill/>
          <a:ln w="38100" cap="flat" cmpd="sng">
            <a:solidFill>
              <a:schemeClr val="dk1"/>
            </a:solidFill>
            <a:prstDash val="solid"/>
            <a:miter lim="800000"/>
            <a:headEnd type="none" w="sm" len="sm"/>
            <a:tailEnd type="triangle" w="med" len="med"/>
          </a:ln>
        </p:spPr>
      </p:cxnSp>
      <p:cxnSp>
        <p:nvCxnSpPr>
          <p:cNvPr id="512" name="Google Shape;512;p14"/>
          <p:cNvCxnSpPr/>
          <p:nvPr/>
        </p:nvCxnSpPr>
        <p:spPr>
          <a:xfrm rot="10800000" flipH="1">
            <a:off x="8519198" y="3079705"/>
            <a:ext cx="1931100" cy="287400"/>
          </a:xfrm>
          <a:prstGeom prst="straightConnector1">
            <a:avLst/>
          </a:prstGeom>
          <a:noFill/>
          <a:ln w="57150" cap="flat" cmpd="sng">
            <a:solidFill>
              <a:srgbClr val="FF0000"/>
            </a:solidFill>
            <a:prstDash val="solid"/>
            <a:miter lim="800000"/>
            <a:headEnd type="triangle" w="med" len="med"/>
            <a:tailEnd type="triangle" w="med" len="med"/>
          </a:ln>
        </p:spPr>
      </p:cxnSp>
      <p:sp>
        <p:nvSpPr>
          <p:cNvPr id="513" name="Google Shape;513;p14"/>
          <p:cNvSpPr txBox="1"/>
          <p:nvPr/>
        </p:nvSpPr>
        <p:spPr>
          <a:xfrm rot="-505180">
            <a:off x="8978813" y="2909899"/>
            <a:ext cx="948624" cy="336912"/>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700" b="1" i="0" u="none" strike="noStrike" cap="none">
                <a:solidFill>
                  <a:schemeClr val="lt1"/>
                </a:solidFill>
                <a:latin typeface="Montserrat"/>
                <a:ea typeface="Montserrat"/>
                <a:cs typeface="Montserrat"/>
                <a:sym typeface="Montserrat"/>
              </a:rPr>
              <a:t>3.5 km</a:t>
            </a:r>
            <a:endParaRPr sz="1300" b="0" i="0" u="none" strike="noStrike" cap="none">
              <a:solidFill>
                <a:srgbClr val="000000"/>
              </a:solidFill>
              <a:latin typeface="Montserrat"/>
              <a:ea typeface="Montserrat"/>
              <a:cs typeface="Montserrat"/>
              <a:sym typeface="Montserrat"/>
            </a:endParaRPr>
          </a:p>
        </p:txBody>
      </p:sp>
      <p:sp>
        <p:nvSpPr>
          <p:cNvPr id="514" name="Google Shape;514;p14"/>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19</a:t>
            </a:fld>
            <a:endParaRPr b="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3616699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
          <p:cNvSpPr txBox="1"/>
          <p:nvPr/>
        </p:nvSpPr>
        <p:spPr>
          <a:xfrm>
            <a:off x="904148" y="295219"/>
            <a:ext cx="6485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CAUTIONARY </a:t>
            </a:r>
            <a:r>
              <a:rPr lang="en-US" sz="2400" b="0" i="0" u="none" strike="noStrike" cap="none">
                <a:solidFill>
                  <a:srgbClr val="C6A557"/>
                </a:solidFill>
                <a:latin typeface="Montserrat ExtraBold"/>
                <a:ea typeface="Montserrat ExtraBold"/>
                <a:cs typeface="Montserrat ExtraBold"/>
                <a:sym typeface="Montserrat ExtraBold"/>
              </a:rPr>
              <a:t>NOTES</a:t>
            </a:r>
            <a:endParaRPr sz="1000" b="0" i="0" u="none" strike="noStrike" cap="none">
              <a:solidFill>
                <a:srgbClr val="C6A557"/>
              </a:solidFill>
              <a:latin typeface="Montserrat ExtraBold"/>
              <a:ea typeface="Montserrat ExtraBold"/>
              <a:cs typeface="Montserrat ExtraBold"/>
              <a:sym typeface="Montserrat ExtraBold"/>
            </a:endParaRPr>
          </a:p>
        </p:txBody>
      </p:sp>
      <p:sp>
        <p:nvSpPr>
          <p:cNvPr id="60" name="Google Shape;60;p2"/>
          <p:cNvSpPr txBox="1"/>
          <p:nvPr/>
        </p:nvSpPr>
        <p:spPr>
          <a:xfrm>
            <a:off x="944319" y="806429"/>
            <a:ext cx="8390100" cy="55143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262626"/>
              </a:buClr>
              <a:buSzPts val="1200"/>
              <a:buFont typeface="Arial"/>
              <a:buNone/>
            </a:pPr>
            <a:r>
              <a:rPr lang="en-US" sz="1200" b="0" i="1" u="none" strike="noStrike" cap="none">
                <a:solidFill>
                  <a:srgbClr val="262626"/>
                </a:solidFill>
                <a:latin typeface="Montserrat"/>
                <a:ea typeface="Montserrat"/>
                <a:cs typeface="Montserrat"/>
                <a:sym typeface="Montserrat"/>
              </a:rPr>
              <a:t>Investors are cautioned that, except for statements of historical fact, certain information contained in this document includes “forward-looking information”, with respect to a performance expectation for Exploits Discovery Corp. Such forward-looking statements are based on current expectations, estimates and projections formulated using assumptions believed to be reasonable and involving a number of risks and uncertainties which could cause actual results to differ materially from those anticipated. </a:t>
            </a:r>
            <a:endParaRPr sz="12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chemeClr val="dk1"/>
              </a:buClr>
              <a:buSzPts val="1200"/>
              <a:buFont typeface="Arial"/>
              <a:buNone/>
            </a:pPr>
            <a:endParaRPr sz="1200" b="0" i="1" u="none" strike="noStrike" cap="none">
              <a:solidFill>
                <a:srgbClr val="262626"/>
              </a:solidFill>
              <a:latin typeface="Montserrat"/>
              <a:ea typeface="Montserrat"/>
              <a:cs typeface="Montserrat"/>
              <a:sym typeface="Montserrat"/>
            </a:endParaRPr>
          </a:p>
          <a:p>
            <a:pPr marL="0" marR="0" lvl="0" indent="0" algn="l" rtl="0">
              <a:lnSpc>
                <a:spcPct val="125000"/>
              </a:lnSpc>
              <a:spcBef>
                <a:spcPts val="0"/>
              </a:spcBef>
              <a:spcAft>
                <a:spcPts val="0"/>
              </a:spcAft>
              <a:buClr>
                <a:srgbClr val="262626"/>
              </a:buClr>
              <a:buSzPts val="1200"/>
              <a:buFont typeface="Arial"/>
              <a:buNone/>
            </a:pPr>
            <a:r>
              <a:rPr lang="en-US" sz="1200" b="0" i="1" u="none" strike="noStrike" cap="none">
                <a:solidFill>
                  <a:srgbClr val="262626"/>
                </a:solidFill>
                <a:latin typeface="Montserrat"/>
                <a:ea typeface="Montserrat"/>
                <a:cs typeface="Montserrat"/>
                <a:sym typeface="Montserrat"/>
              </a:rPr>
              <a:t>Such factors include, without limitation, fluctuations in foreign exchange markets, the price of commodities in both the cash market and futures market, changes in legislation, taxation, controls and regulations of national and local governments and political and economic developments in Canada and other countries where Exploits Discovery Corp. carries-out or may carry-out business in the future, the availability of future business opportunities and the ability to successfully integrate acquisitions or operational difficulties related to technical activities of mining and reclamation, the speculative nature of exploration and development of mineral deposits located, including risks in obtaining necessary licenses and permits, reducing the quantity or grade of reserves, adverse changes in credit ratings, and the challenge of title. </a:t>
            </a:r>
            <a:endParaRPr sz="12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chemeClr val="dk1"/>
              </a:buClr>
              <a:buSzPts val="1200"/>
              <a:buFont typeface="Arial"/>
              <a:buNone/>
            </a:pPr>
            <a:endParaRPr sz="1200" b="0" i="1" u="none" strike="noStrike" cap="none">
              <a:solidFill>
                <a:srgbClr val="262626"/>
              </a:solidFill>
              <a:latin typeface="Montserrat"/>
              <a:ea typeface="Montserrat"/>
              <a:cs typeface="Montserrat"/>
              <a:sym typeface="Montserrat"/>
            </a:endParaRPr>
          </a:p>
          <a:p>
            <a:pPr marL="0" marR="0" lvl="0" indent="0" algn="l" rtl="0">
              <a:lnSpc>
                <a:spcPct val="125000"/>
              </a:lnSpc>
              <a:spcBef>
                <a:spcPts val="0"/>
              </a:spcBef>
              <a:spcAft>
                <a:spcPts val="0"/>
              </a:spcAft>
              <a:buClr>
                <a:srgbClr val="262626"/>
              </a:buClr>
              <a:buSzPts val="1200"/>
              <a:buFont typeface="Arial"/>
              <a:buNone/>
            </a:pPr>
            <a:r>
              <a:rPr lang="en-US" sz="1200" b="0" i="1" u="none" strike="noStrike" cap="none">
                <a:solidFill>
                  <a:srgbClr val="262626"/>
                </a:solidFill>
                <a:latin typeface="Montserrat"/>
                <a:ea typeface="Montserrat"/>
                <a:cs typeface="Montserrat"/>
                <a:sym typeface="Montserrat"/>
              </a:rPr>
              <a:t>The Company does not undertake an obligation to update publicly or revise any forward-looking statements or information, whether as a result of new information, future events or otherwise, unless so required by applicable securities laws.</a:t>
            </a:r>
            <a:endParaRPr sz="1200" b="0" i="0" u="none" strike="noStrike" cap="none">
              <a:solidFill>
                <a:srgbClr val="000000"/>
              </a:solidFill>
              <a:latin typeface="Montserrat"/>
              <a:ea typeface="Montserrat"/>
              <a:cs typeface="Montserrat"/>
              <a:sym typeface="Montserrat"/>
            </a:endParaRPr>
          </a:p>
          <a:p>
            <a:pPr marL="0" marR="0" lvl="0" indent="0" algn="l" rtl="0">
              <a:lnSpc>
                <a:spcPct val="125000"/>
              </a:lnSpc>
              <a:spcBef>
                <a:spcPts val="0"/>
              </a:spcBef>
              <a:spcAft>
                <a:spcPts val="0"/>
              </a:spcAft>
              <a:buClr>
                <a:schemeClr val="dk1"/>
              </a:buClr>
              <a:buSzPts val="1200"/>
              <a:buFont typeface="Arial"/>
              <a:buNone/>
            </a:pPr>
            <a:endParaRPr sz="1200" b="0" i="1" u="none" strike="noStrike" cap="none">
              <a:solidFill>
                <a:srgbClr val="262626"/>
              </a:solidFill>
              <a:latin typeface="Montserrat"/>
              <a:ea typeface="Montserrat"/>
              <a:cs typeface="Montserrat"/>
              <a:sym typeface="Montserrat"/>
            </a:endParaRPr>
          </a:p>
          <a:p>
            <a:pPr marL="0" marR="0" lvl="0" indent="0" algn="l" rtl="0">
              <a:lnSpc>
                <a:spcPct val="125000"/>
              </a:lnSpc>
              <a:spcBef>
                <a:spcPts val="0"/>
              </a:spcBef>
              <a:spcAft>
                <a:spcPts val="0"/>
              </a:spcAft>
              <a:buClr>
                <a:srgbClr val="262626"/>
              </a:buClr>
              <a:buSzPts val="1200"/>
              <a:buFont typeface="Arial"/>
              <a:buNone/>
            </a:pPr>
            <a:r>
              <a:rPr lang="en-US" sz="1200" b="0" i="1" u="none" strike="noStrike" cap="none">
                <a:solidFill>
                  <a:srgbClr val="262626"/>
                </a:solidFill>
                <a:latin typeface="Montserrat"/>
                <a:ea typeface="Montserrat"/>
                <a:cs typeface="Montserrat"/>
                <a:sym typeface="Montserrat"/>
              </a:rPr>
              <a:t>Nick Ryan P.Geo., Senior Geologist with Exploits Discovery Corp., is a registered professional geoscientist as defined by National Instrument 43-101. Mr. Ryan has reviewed and approved the technical portion of this corporate presentation.</a:t>
            </a:r>
            <a:endParaRPr sz="1200" b="0" i="0" u="none" strike="noStrike" cap="none">
              <a:solidFill>
                <a:srgbClr val="000000"/>
              </a:solidFill>
              <a:latin typeface="Montserrat"/>
              <a:ea typeface="Montserrat"/>
              <a:cs typeface="Montserrat"/>
              <a:sym typeface="Montserrat"/>
            </a:endParaRPr>
          </a:p>
        </p:txBody>
      </p:sp>
      <p:sp>
        <p:nvSpPr>
          <p:cNvPr id="61" name="Google Shape;61;p2"/>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a:t>
            </a:fld>
            <a:endParaRPr b="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6"/>
          <p:cNvSpPr txBox="1"/>
          <p:nvPr/>
        </p:nvSpPr>
        <p:spPr>
          <a:xfrm>
            <a:off x="894602" y="292768"/>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PHASE I </a:t>
            </a:r>
            <a:r>
              <a:rPr lang="en-US" sz="2400" b="0" i="0" u="none" strike="noStrike" cap="none">
                <a:solidFill>
                  <a:srgbClr val="000000"/>
                </a:solidFill>
                <a:latin typeface="Montserrat ExtraBold"/>
                <a:ea typeface="Montserrat ExtraBold"/>
                <a:cs typeface="Montserrat ExtraBold"/>
                <a:sym typeface="Montserrat ExtraBold"/>
              </a:rPr>
              <a:t>DRILLING </a:t>
            </a:r>
            <a:r>
              <a:rPr lang="en-US" sz="2400">
                <a:latin typeface="Montserrat ExtraBold"/>
                <a:ea typeface="Montserrat ExtraBold"/>
                <a:cs typeface="Montserrat ExtraBold"/>
                <a:sym typeface="Montserrat ExtraBold"/>
              </a:rPr>
              <a:t>ASSAYS PENDING</a:t>
            </a:r>
            <a:r>
              <a:rPr lang="en-US" sz="2400" b="0" i="0" u="none" strike="noStrike" cap="none">
                <a:solidFill>
                  <a:srgbClr val="000000"/>
                </a:solidFill>
                <a:latin typeface="Montserrat ExtraBold"/>
                <a:ea typeface="Montserrat ExtraBold"/>
                <a:cs typeface="Montserrat ExtraBold"/>
                <a:sym typeface="Montserrat ExtraBold"/>
              </a:rPr>
              <a:t>: </a:t>
            </a:r>
            <a:r>
              <a:rPr lang="en-US" sz="2400" b="0" i="0" u="none" strike="noStrike" cap="none" dirty="0">
                <a:solidFill>
                  <a:srgbClr val="C6A557"/>
                </a:solidFill>
                <a:latin typeface="Montserrat ExtraBold"/>
                <a:ea typeface="Montserrat ExtraBold"/>
                <a:cs typeface="Montserrat ExtraBold"/>
                <a:sym typeface="Montserrat ExtraBold"/>
              </a:rPr>
              <a:t>QUINLAN VEINS</a:t>
            </a:r>
            <a:endParaRPr sz="1400" b="0" i="0" u="none" strike="noStrike" cap="none" dirty="0">
              <a:solidFill>
                <a:srgbClr val="C6A557"/>
              </a:solidFill>
              <a:latin typeface="Montserrat ExtraBold"/>
              <a:ea typeface="Montserrat ExtraBold"/>
              <a:cs typeface="Montserrat ExtraBold"/>
              <a:sym typeface="Montserrat ExtraBold"/>
            </a:endParaRPr>
          </a:p>
        </p:txBody>
      </p:sp>
      <p:sp>
        <p:nvSpPr>
          <p:cNvPr id="520" name="Google Shape;520;p16"/>
          <p:cNvSpPr txBox="1"/>
          <p:nvPr/>
        </p:nvSpPr>
        <p:spPr>
          <a:xfrm>
            <a:off x="970800" y="944100"/>
            <a:ext cx="4722600" cy="48324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Located within the Dog Bay Gold Project at the northern extent of the Exploits Subzone, bound by the gold bearing </a:t>
            </a:r>
            <a:r>
              <a:rPr lang="en-US" sz="1400" b="1" i="0" u="none" strike="noStrike" cap="none" dirty="0">
                <a:solidFill>
                  <a:srgbClr val="0C0C0C"/>
                </a:solidFill>
                <a:latin typeface="Montserrat"/>
                <a:ea typeface="Montserrat"/>
                <a:cs typeface="Montserrat"/>
                <a:sym typeface="Montserrat"/>
              </a:rPr>
              <a:t>Dog Bay Line and GRUB Line fault zones, and containing 21km of Appleton Fault</a:t>
            </a:r>
            <a:r>
              <a:rPr lang="en-US" sz="1400" b="0" i="0" u="none" strike="noStrike" cap="none" dirty="0">
                <a:solidFill>
                  <a:srgbClr val="0C0C0C"/>
                </a:solidFill>
                <a:latin typeface="Montserrat"/>
                <a:ea typeface="Montserrat"/>
                <a:cs typeface="Montserrat"/>
                <a:sym typeface="Montserrat"/>
              </a:rPr>
              <a:t> (host to NFG’s Keats Zone Discovery).</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Permitted for 9 drill holes totaling 2,250m.</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The recently discovered Quinlan Veins sit along a </a:t>
            </a:r>
            <a:r>
              <a:rPr lang="en-US" sz="1400" b="0" i="0" u="none" strike="noStrike" cap="none" dirty="0" err="1">
                <a:solidFill>
                  <a:srgbClr val="0C0C0C"/>
                </a:solidFill>
                <a:latin typeface="Montserrat"/>
                <a:ea typeface="Montserrat"/>
                <a:cs typeface="Montserrat"/>
                <a:sym typeface="Montserrat"/>
              </a:rPr>
              <a:t>GoldSpot</a:t>
            </a:r>
            <a:r>
              <a:rPr lang="en-US" sz="1400" b="0" i="0" u="none" strike="noStrike" cap="none" dirty="0">
                <a:solidFill>
                  <a:srgbClr val="0C0C0C"/>
                </a:solidFill>
                <a:latin typeface="Montserrat"/>
                <a:ea typeface="Montserrat"/>
                <a:cs typeface="Montserrat"/>
                <a:sym typeface="Montserrat"/>
              </a:rPr>
              <a:t> interpreted secondary structure to the Appleton Fault and</a:t>
            </a:r>
            <a:r>
              <a:rPr lang="en-US" sz="1400" b="0" i="0" u="none" strike="noStrike" cap="none" dirty="0">
                <a:solidFill>
                  <a:srgbClr val="000000"/>
                </a:solidFill>
                <a:latin typeface="Montserrat"/>
                <a:ea typeface="Montserrat"/>
                <a:cs typeface="Montserrat"/>
                <a:sym typeface="Montserrat"/>
              </a:rPr>
              <a:t> returned assays of </a:t>
            </a:r>
            <a:r>
              <a:rPr lang="en-US" sz="1400" b="1" i="0" u="none" strike="noStrike" cap="none" dirty="0">
                <a:solidFill>
                  <a:srgbClr val="000000"/>
                </a:solidFill>
                <a:latin typeface="Montserrat"/>
                <a:ea typeface="Montserrat"/>
                <a:cs typeface="Montserrat"/>
                <a:sym typeface="Montserrat"/>
              </a:rPr>
              <a:t>61.3, 59.0, 14.4, 14.2, 12.6, and 11.8 g/t Au, </a:t>
            </a:r>
            <a:r>
              <a:rPr lang="en-US" sz="1400" b="0" i="0" u="none" strike="noStrike" cap="none" dirty="0">
                <a:solidFill>
                  <a:srgbClr val="000000"/>
                </a:solidFill>
                <a:latin typeface="Montserrat"/>
                <a:ea typeface="Montserrat"/>
                <a:cs typeface="Montserrat"/>
                <a:sym typeface="Montserrat"/>
              </a:rPr>
              <a:t>with 26 total samples assaying over 0.1 g/t Au with an </a:t>
            </a:r>
            <a:r>
              <a:rPr lang="en-US" sz="1400" b="1" i="0" u="none" strike="noStrike" cap="none" dirty="0">
                <a:solidFill>
                  <a:srgbClr val="000000"/>
                </a:solidFill>
                <a:latin typeface="Montserrat"/>
                <a:ea typeface="Montserrat"/>
                <a:cs typeface="Montserrat"/>
                <a:sym typeface="Montserrat"/>
              </a:rPr>
              <a:t>average grade of 7.3 g/t Au.</a:t>
            </a:r>
            <a:r>
              <a:rPr lang="en-US" sz="1400" b="0" i="0" u="none" strike="noStrike" cap="none" dirty="0">
                <a:solidFill>
                  <a:srgbClr val="0C0C0C"/>
                </a:solidFill>
                <a:latin typeface="Montserrat"/>
                <a:ea typeface="Montserrat"/>
                <a:cs typeface="Montserrat"/>
                <a:sym typeface="Montserrat"/>
              </a:rPr>
              <a:t> </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Secondary structures along the northern Appleton Fault zone hosts historic wide spaced and shallow drilling (1,559m program) on Exploits’ land, which returned values of up to </a:t>
            </a:r>
            <a:r>
              <a:rPr lang="en-US" sz="1400" b="1" i="0" u="none" strike="noStrike" cap="none" dirty="0">
                <a:solidFill>
                  <a:srgbClr val="0C0C0C"/>
                </a:solidFill>
                <a:latin typeface="Montserrat"/>
                <a:ea typeface="Montserrat"/>
                <a:cs typeface="Montserrat"/>
                <a:sym typeface="Montserrat"/>
              </a:rPr>
              <a:t>3.35m at 10.22 g/t Au </a:t>
            </a:r>
            <a:r>
              <a:rPr lang="en-US" sz="1400" b="0" i="0" u="none" strike="noStrike" cap="none" dirty="0">
                <a:solidFill>
                  <a:srgbClr val="0C0C0C"/>
                </a:solidFill>
                <a:latin typeface="Montserrat"/>
                <a:ea typeface="Montserrat"/>
                <a:cs typeface="Montserrat"/>
                <a:sym typeface="Montserrat"/>
              </a:rPr>
              <a:t>at the Titan Prospect, in the Southern Dog Bay Gold Project.</a:t>
            </a:r>
            <a:endParaRPr sz="1400" b="0" i="0" u="none" strike="noStrike" cap="none" dirty="0">
              <a:solidFill>
                <a:srgbClr val="0C0C0C"/>
              </a:solidFill>
              <a:latin typeface="Montserrat"/>
              <a:ea typeface="Montserrat"/>
              <a:cs typeface="Montserrat"/>
              <a:sym typeface="Montserrat"/>
            </a:endParaRPr>
          </a:p>
        </p:txBody>
      </p:sp>
      <p:sp>
        <p:nvSpPr>
          <p:cNvPr id="521" name="Google Shape;521;p16"/>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20</a:t>
            </a:fld>
            <a:endParaRPr b="0">
              <a:solidFill>
                <a:srgbClr val="FFFFFF"/>
              </a:solidFill>
              <a:latin typeface="Montserrat ExtraBold"/>
              <a:ea typeface="Montserrat ExtraBold"/>
              <a:cs typeface="Montserrat ExtraBold"/>
              <a:sym typeface="Montserrat ExtraBold"/>
            </a:endParaRPr>
          </a:p>
        </p:txBody>
      </p:sp>
      <p:pic>
        <p:nvPicPr>
          <p:cNvPr id="522" name="Google Shape;522;p16"/>
          <p:cNvPicPr preferRelativeResize="0"/>
          <p:nvPr/>
        </p:nvPicPr>
        <p:blipFill rotWithShape="1">
          <a:blip r:embed="rId3">
            <a:alphaModFix/>
          </a:blip>
          <a:srcRect/>
          <a:stretch/>
        </p:blipFill>
        <p:spPr>
          <a:xfrm>
            <a:off x="6061500" y="783355"/>
            <a:ext cx="5798732" cy="5798732"/>
          </a:xfrm>
          <a:prstGeom prst="rect">
            <a:avLst/>
          </a:prstGeom>
          <a:noFill/>
          <a:ln>
            <a:noFill/>
          </a:ln>
        </p:spPr>
      </p:pic>
    </p:spTree>
    <p:extLst>
      <p:ext uri="{BB962C8B-B14F-4D97-AF65-F5344CB8AC3E}">
        <p14:creationId xmlns:p14="http://schemas.microsoft.com/office/powerpoint/2010/main" val="746140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3"/>
          <p:cNvSpPr/>
          <p:nvPr/>
        </p:nvSpPr>
        <p:spPr>
          <a:xfrm>
            <a:off x="6367475" y="820700"/>
            <a:ext cx="5400000" cy="5721900"/>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sp>
        <p:nvSpPr>
          <p:cNvPr id="528" name="Google Shape;528;p13"/>
          <p:cNvSpPr txBox="1"/>
          <p:nvPr/>
        </p:nvSpPr>
        <p:spPr>
          <a:xfrm>
            <a:off x="892402" y="299433"/>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PHASE I DRILLING ONGOING: </a:t>
            </a:r>
            <a:r>
              <a:rPr lang="en-US" sz="2400" b="0" i="0" u="none" strike="noStrike" cap="none">
                <a:solidFill>
                  <a:srgbClr val="C6A557"/>
                </a:solidFill>
                <a:latin typeface="Montserrat ExtraBold"/>
                <a:ea typeface="Montserrat ExtraBold"/>
                <a:cs typeface="Montserrat ExtraBold"/>
                <a:sym typeface="Montserrat ExtraBold"/>
              </a:rPr>
              <a:t>JONATHAN’S POND</a:t>
            </a:r>
            <a:endParaRPr sz="1400" b="0" i="0" u="none" strike="noStrike" cap="none">
              <a:solidFill>
                <a:srgbClr val="C6A557"/>
              </a:solidFill>
              <a:latin typeface="Montserrat ExtraBold"/>
              <a:ea typeface="Montserrat ExtraBold"/>
              <a:cs typeface="Montserrat ExtraBold"/>
              <a:sym typeface="Montserrat ExtraBold"/>
            </a:endParaRPr>
          </a:p>
        </p:txBody>
      </p:sp>
      <p:sp>
        <p:nvSpPr>
          <p:cNvPr id="529" name="Google Shape;529;p13"/>
          <p:cNvSpPr txBox="1"/>
          <p:nvPr/>
        </p:nvSpPr>
        <p:spPr>
          <a:xfrm>
            <a:off x="927325" y="963750"/>
            <a:ext cx="5133300" cy="55788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0C0C0C"/>
                </a:solidFill>
                <a:latin typeface="Montserrat"/>
                <a:ea typeface="Montserrat"/>
                <a:cs typeface="Montserrat"/>
                <a:sym typeface="Montserrat"/>
              </a:rPr>
              <a:t>The Jonathan’s Pond (JP) property is bordered by the prospective GRUB Line and Joe Batts Pond (JBP) fault zones and hosts</a:t>
            </a:r>
            <a:r>
              <a:rPr lang="en-US" sz="1400" b="1" i="0" u="none" strike="noStrike" cap="none">
                <a:solidFill>
                  <a:srgbClr val="0C0C0C"/>
                </a:solidFill>
                <a:latin typeface="Montserrat"/>
                <a:ea typeface="Montserrat"/>
                <a:cs typeface="Montserrat"/>
                <a:sym typeface="Montserrat"/>
              </a:rPr>
              <a:t> outcrop with visible gold samples in quartz veining (JP Vein) up to 28 g/t Au in trenching and float samples up to 700 g/t Au.  Highest grade Au till samples in Newfoundland.</a:t>
            </a:r>
            <a:endParaRPr sz="1400" b="1"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0C0C0C"/>
                </a:solidFill>
                <a:latin typeface="Montserrat"/>
                <a:ea typeface="Montserrat"/>
                <a:cs typeface="Montserrat"/>
                <a:sym typeface="Montserrat"/>
              </a:rPr>
              <a:t>Permitted for 12 holes totaling 3000m.</a:t>
            </a:r>
            <a:endParaRPr sz="14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a:solidFill>
                  <a:srgbClr val="0C0C0C"/>
                </a:solidFill>
                <a:latin typeface="Montserrat"/>
                <a:ea typeface="Montserrat"/>
                <a:cs typeface="Montserrat"/>
                <a:sym typeface="Montserrat"/>
              </a:rPr>
              <a:t>Detailed structural geology mapping and magnetic geophysical interpretation has delineated principal structural orientation associated with gold mineralization.</a:t>
            </a:r>
            <a:endParaRPr sz="14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a:solidFill>
                  <a:srgbClr val="0C0C0C"/>
                </a:solidFill>
                <a:latin typeface="Montserrat"/>
                <a:ea typeface="Montserrat"/>
                <a:cs typeface="Montserrat"/>
                <a:sym typeface="Montserrat"/>
              </a:rPr>
              <a:t>Newly highlighted </a:t>
            </a:r>
            <a:r>
              <a:rPr lang="en-US" sz="1400" b="1" i="0" u="none" strike="noStrike" cap="none">
                <a:solidFill>
                  <a:srgbClr val="0C0C0C"/>
                </a:solidFill>
                <a:latin typeface="Montserrat"/>
                <a:ea typeface="Montserrat"/>
                <a:cs typeface="Montserrat"/>
                <a:sym typeface="Montserrat"/>
              </a:rPr>
              <a:t>2 km demagnetized fault zone</a:t>
            </a:r>
            <a:r>
              <a:rPr lang="en-US" sz="1400" b="0" i="0" u="none" strike="noStrike" cap="none">
                <a:solidFill>
                  <a:srgbClr val="0C0C0C"/>
                </a:solidFill>
                <a:latin typeface="Montserrat"/>
                <a:ea typeface="Montserrat"/>
                <a:cs typeface="Montserrat"/>
                <a:sym typeface="Montserrat"/>
              </a:rPr>
              <a:t>, in preferred structural orientation, over original staked and newly acquired land from New Found Gold Corp. </a:t>
            </a:r>
            <a:r>
              <a:rPr lang="en-US" sz="1400" b="1" i="0" u="none" strike="noStrike" cap="none">
                <a:solidFill>
                  <a:srgbClr val="0C0C0C"/>
                </a:solidFill>
                <a:latin typeface="Montserrat"/>
                <a:ea typeface="Montserrat"/>
                <a:cs typeface="Montserrat"/>
                <a:sym typeface="Montserrat"/>
              </a:rPr>
              <a:t>Demagnetized fault zones are imperative for orogenic gold deposits as auriferous metamorphic fluids react with magnetite to produce gold</a:t>
            </a:r>
            <a:endParaRPr sz="1400" b="1"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a:solidFill>
                  <a:srgbClr val="0C0C0C"/>
                </a:solidFill>
                <a:latin typeface="Montserrat"/>
                <a:ea typeface="Montserrat"/>
                <a:cs typeface="Montserrat"/>
                <a:sym typeface="Montserrat"/>
              </a:rPr>
              <a:t>SGH soil sampling over the JP Vein highlighted an additional </a:t>
            </a:r>
            <a:r>
              <a:rPr lang="en-US" sz="1400" b="1" i="0" u="none" strike="noStrike" cap="none">
                <a:solidFill>
                  <a:srgbClr val="0C0C0C"/>
                </a:solidFill>
                <a:latin typeface="Montserrat"/>
                <a:ea typeface="Montserrat"/>
                <a:cs typeface="Montserrat"/>
                <a:sym typeface="Montserrat"/>
              </a:rPr>
              <a:t>300m of strike length </a:t>
            </a:r>
            <a:r>
              <a:rPr lang="en-US" sz="1400" b="0" i="0" u="none" strike="noStrike" cap="none">
                <a:solidFill>
                  <a:srgbClr val="0C0C0C"/>
                </a:solidFill>
                <a:latin typeface="Montserrat"/>
                <a:ea typeface="Montserrat"/>
                <a:cs typeface="Montserrat"/>
                <a:sym typeface="Montserrat"/>
              </a:rPr>
              <a:t>to follow up with trenching and ground geophysics.</a:t>
            </a:r>
            <a:endParaRPr sz="1400" b="1" i="0" u="none" strike="noStrike" cap="none">
              <a:solidFill>
                <a:srgbClr val="0C0C0C"/>
              </a:solidFill>
              <a:latin typeface="Montserrat"/>
              <a:ea typeface="Montserrat"/>
              <a:cs typeface="Montserrat"/>
              <a:sym typeface="Montserrat"/>
            </a:endParaRPr>
          </a:p>
        </p:txBody>
      </p:sp>
      <p:pic>
        <p:nvPicPr>
          <p:cNvPr id="530" name="Google Shape;530;p13"/>
          <p:cNvPicPr preferRelativeResize="0"/>
          <p:nvPr/>
        </p:nvPicPr>
        <p:blipFill rotWithShape="1">
          <a:blip r:embed="rId3">
            <a:alphaModFix/>
          </a:blip>
          <a:srcRect/>
          <a:stretch/>
        </p:blipFill>
        <p:spPr>
          <a:xfrm>
            <a:off x="6433449" y="892250"/>
            <a:ext cx="5268052" cy="5578799"/>
          </a:xfrm>
          <a:prstGeom prst="rect">
            <a:avLst/>
          </a:prstGeom>
          <a:noFill/>
          <a:ln>
            <a:noFill/>
          </a:ln>
        </p:spPr>
      </p:pic>
      <p:sp>
        <p:nvSpPr>
          <p:cNvPr id="531" name="Google Shape;531;p13"/>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21</a:t>
            </a:fld>
            <a:endParaRPr b="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1413064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7"/>
          <p:cNvSpPr/>
          <p:nvPr/>
        </p:nvSpPr>
        <p:spPr>
          <a:xfrm>
            <a:off x="5891425" y="1196700"/>
            <a:ext cx="6225300" cy="4946400"/>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pic>
        <p:nvPicPr>
          <p:cNvPr id="537" name="Google Shape;537;p17"/>
          <p:cNvPicPr preferRelativeResize="0"/>
          <p:nvPr/>
        </p:nvPicPr>
        <p:blipFill rotWithShape="1">
          <a:blip r:embed="rId3">
            <a:alphaModFix/>
          </a:blip>
          <a:srcRect/>
          <a:stretch/>
        </p:blipFill>
        <p:spPr>
          <a:xfrm>
            <a:off x="6017500" y="1387375"/>
            <a:ext cx="5981700" cy="4629150"/>
          </a:xfrm>
          <a:prstGeom prst="rect">
            <a:avLst/>
          </a:prstGeom>
          <a:noFill/>
          <a:ln>
            <a:noFill/>
          </a:ln>
        </p:spPr>
      </p:pic>
      <p:sp>
        <p:nvSpPr>
          <p:cNvPr id="538" name="Google Shape;538;p17"/>
          <p:cNvSpPr txBox="1"/>
          <p:nvPr/>
        </p:nvSpPr>
        <p:spPr>
          <a:xfrm>
            <a:off x="892915" y="292768"/>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DRILL TARGET: </a:t>
            </a:r>
            <a:r>
              <a:rPr lang="en-US" sz="2400" b="0" i="0" u="none" strike="noStrike" cap="none">
                <a:solidFill>
                  <a:srgbClr val="C6A557"/>
                </a:solidFill>
                <a:latin typeface="Montserrat ExtraBold"/>
                <a:ea typeface="Montserrat ExtraBold"/>
                <a:cs typeface="Montserrat ExtraBold"/>
                <a:sym typeface="Montserrat ExtraBold"/>
              </a:rPr>
              <a:t>LITTLE JOANNA</a:t>
            </a:r>
            <a:endParaRPr sz="1400" b="0" i="0" u="none" strike="noStrike" cap="none">
              <a:solidFill>
                <a:srgbClr val="C6A557"/>
              </a:solidFill>
              <a:latin typeface="Montserrat ExtraBold"/>
              <a:ea typeface="Montserrat ExtraBold"/>
              <a:cs typeface="Montserrat ExtraBold"/>
              <a:sym typeface="Montserrat ExtraBold"/>
            </a:endParaRPr>
          </a:p>
        </p:txBody>
      </p:sp>
      <p:sp>
        <p:nvSpPr>
          <p:cNvPr id="539" name="Google Shape;539;p17"/>
          <p:cNvSpPr txBox="1"/>
          <p:nvPr/>
        </p:nvSpPr>
        <p:spPr>
          <a:xfrm>
            <a:off x="934000" y="955675"/>
            <a:ext cx="4812000" cy="55848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Newly discovered Little Joanna Quartz Veins with </a:t>
            </a:r>
            <a:r>
              <a:rPr lang="en-US" sz="1400" b="1" i="0" u="none" strike="noStrike" cap="none" dirty="0">
                <a:solidFill>
                  <a:srgbClr val="0C0C0C"/>
                </a:solidFill>
                <a:latin typeface="Montserrat"/>
                <a:ea typeface="Montserrat"/>
                <a:cs typeface="Montserrat"/>
                <a:sym typeface="Montserrat"/>
              </a:rPr>
              <a:t>visible gold observed in outcrop</a:t>
            </a:r>
            <a:r>
              <a:rPr lang="en-US" sz="1400" b="0" i="0" u="none" strike="noStrike" cap="none" dirty="0">
                <a:solidFill>
                  <a:srgbClr val="0C0C0C"/>
                </a:solidFill>
                <a:latin typeface="Montserrat"/>
                <a:ea typeface="Montserrat"/>
                <a:cs typeface="Montserrat"/>
                <a:sym typeface="Montserrat"/>
              </a:rPr>
              <a:t>, Nov. 2020. Quartz vein textures display similar appearance to New Found Gold's Keats Zone.</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Permitted for 9 drill holes totaling 2,250m.</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00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The Little Joanna Veins are situated on a secondary fault structure, identified by </a:t>
            </a:r>
            <a:r>
              <a:rPr lang="en-US" sz="1400" b="1" i="0" u="none" strike="noStrike" cap="none" dirty="0" err="1">
                <a:solidFill>
                  <a:srgbClr val="0C0C0C"/>
                </a:solidFill>
                <a:latin typeface="Montserrat"/>
                <a:ea typeface="Montserrat"/>
                <a:cs typeface="Montserrat"/>
                <a:sym typeface="Montserrat"/>
              </a:rPr>
              <a:t>GoldSpot</a:t>
            </a:r>
            <a:r>
              <a:rPr lang="en-US" sz="1400" b="1" i="0" u="none" strike="noStrike" cap="none" dirty="0">
                <a:solidFill>
                  <a:srgbClr val="0C0C0C"/>
                </a:solidFill>
                <a:latin typeface="Montserrat"/>
                <a:ea typeface="Montserrat"/>
                <a:cs typeface="Montserrat"/>
                <a:sym typeface="Montserrat"/>
              </a:rPr>
              <a:t> Discoveries</a:t>
            </a:r>
            <a:r>
              <a:rPr lang="en-US" sz="1400" b="0" i="0" u="none" strike="noStrike" cap="none" dirty="0">
                <a:solidFill>
                  <a:srgbClr val="0C0C0C"/>
                </a:solidFill>
                <a:latin typeface="Montserrat"/>
                <a:ea typeface="Montserrat"/>
                <a:cs typeface="Montserrat"/>
                <a:sym typeface="Montserrat"/>
              </a:rPr>
              <a:t> geophysical analysis, sub-parallel to the deep-seated Dog Bay Line fault zone, providing </a:t>
            </a:r>
            <a:r>
              <a:rPr lang="en-US" sz="1400" b="1" i="0" u="none" strike="noStrike" cap="none" dirty="0">
                <a:solidFill>
                  <a:srgbClr val="0C0C0C"/>
                </a:solidFill>
                <a:latin typeface="Montserrat"/>
                <a:ea typeface="Montserrat"/>
                <a:cs typeface="Montserrat"/>
                <a:sym typeface="Montserrat"/>
              </a:rPr>
              <a:t>~2 km of discovery potential.</a:t>
            </a:r>
            <a:endParaRPr sz="14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000"/>
              </a:spcBef>
              <a:spcAft>
                <a:spcPts val="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5 samples with visible gold, with assay returning </a:t>
            </a:r>
            <a:r>
              <a:rPr lang="en-US" sz="1400" b="1" i="0" u="none" strike="noStrike" cap="none" dirty="0">
                <a:solidFill>
                  <a:srgbClr val="0C0C0C"/>
                </a:solidFill>
                <a:latin typeface="Montserrat"/>
                <a:ea typeface="Montserrat"/>
                <a:cs typeface="Montserrat"/>
                <a:sym typeface="Montserrat"/>
              </a:rPr>
              <a:t>194, 133, 123, 119, and 118 g/t Au.</a:t>
            </a:r>
            <a:endParaRPr sz="14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sz="1400" b="0" i="0" u="none" strike="noStrike" cap="none" dirty="0">
                <a:solidFill>
                  <a:srgbClr val="0C0C0C"/>
                </a:solidFill>
                <a:latin typeface="Montserrat"/>
                <a:ea typeface="Montserrat"/>
                <a:cs typeface="Montserrat"/>
                <a:sym typeface="Montserrat"/>
              </a:rPr>
              <a:t>The quartz veins were uncovered up to 20 </a:t>
            </a:r>
            <a:r>
              <a:rPr lang="en-US" sz="1400" b="0" i="0" u="none" strike="noStrike" cap="none" dirty="0" err="1">
                <a:solidFill>
                  <a:srgbClr val="0C0C0C"/>
                </a:solidFill>
                <a:latin typeface="Montserrat"/>
                <a:ea typeface="Montserrat"/>
                <a:cs typeface="Montserrat"/>
                <a:sym typeface="Montserrat"/>
              </a:rPr>
              <a:t>metres</a:t>
            </a:r>
            <a:r>
              <a:rPr lang="en-US" sz="1400" b="0" i="0" u="none" strike="noStrike" cap="none" dirty="0">
                <a:solidFill>
                  <a:srgbClr val="0C0C0C"/>
                </a:solidFill>
                <a:latin typeface="Montserrat"/>
                <a:ea typeface="Montserrat"/>
                <a:cs typeface="Montserrat"/>
                <a:sym typeface="Montserrat"/>
              </a:rPr>
              <a:t> of strike length at an average width of 30 </a:t>
            </a:r>
            <a:r>
              <a:rPr lang="en-US" sz="1400" b="0" i="0" u="none" strike="noStrike" cap="none" dirty="0" err="1">
                <a:solidFill>
                  <a:srgbClr val="0C0C0C"/>
                </a:solidFill>
                <a:latin typeface="Montserrat"/>
                <a:ea typeface="Montserrat"/>
                <a:cs typeface="Montserrat"/>
                <a:sym typeface="Montserrat"/>
              </a:rPr>
              <a:t>centimetres</a:t>
            </a:r>
            <a:r>
              <a:rPr lang="en-US" sz="1400" b="0" i="0" u="none" strike="noStrike" cap="none" dirty="0">
                <a:solidFill>
                  <a:srgbClr val="0C0C0C"/>
                </a:solidFill>
                <a:latin typeface="Montserrat"/>
                <a:ea typeface="Montserrat"/>
                <a:cs typeface="Montserrat"/>
                <a:sym typeface="Montserrat"/>
              </a:rPr>
              <a:t> before becoming buried under overburden and are open in all directions.</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1000"/>
              </a:spcAft>
              <a:buClr>
                <a:srgbClr val="000000"/>
              </a:buClr>
              <a:buSzPts val="1600"/>
              <a:buFont typeface="Arial"/>
              <a:buNone/>
            </a:pPr>
            <a:r>
              <a:rPr lang="en-US" sz="1400" b="0" i="0" u="none" strike="noStrike" cap="none" dirty="0">
                <a:solidFill>
                  <a:srgbClr val="0C0C0C"/>
                </a:solidFill>
                <a:latin typeface="Montserrat"/>
                <a:ea typeface="Montserrat"/>
                <a:cs typeface="Montserrat"/>
                <a:sym typeface="Montserrat"/>
              </a:rPr>
              <a:t>Geology, structure, and newly discovered gold mineralization in outcrop provide immediate follow up exploration.</a:t>
            </a:r>
            <a:endParaRPr sz="1400" b="0" i="0" u="none" strike="noStrike" cap="none" dirty="0">
              <a:solidFill>
                <a:srgbClr val="0C0C0C"/>
              </a:solidFill>
              <a:latin typeface="Montserrat"/>
              <a:ea typeface="Montserrat"/>
              <a:cs typeface="Montserrat"/>
              <a:sym typeface="Montserrat"/>
            </a:endParaRPr>
          </a:p>
        </p:txBody>
      </p:sp>
      <p:sp>
        <p:nvSpPr>
          <p:cNvPr id="540" name="Google Shape;540;p17"/>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22</a:t>
            </a:fld>
            <a:endParaRPr b="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851570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5"/>
          <p:cNvSpPr/>
          <p:nvPr/>
        </p:nvSpPr>
        <p:spPr>
          <a:xfrm>
            <a:off x="6368285" y="973057"/>
            <a:ext cx="5476800" cy="5550300"/>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sp>
        <p:nvSpPr>
          <p:cNvPr id="546" name="Google Shape;546;p15"/>
          <p:cNvSpPr txBox="1"/>
          <p:nvPr/>
        </p:nvSpPr>
        <p:spPr>
          <a:xfrm>
            <a:off x="894602" y="292768"/>
            <a:ext cx="11338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DRILL TARGET: </a:t>
            </a:r>
            <a:r>
              <a:rPr lang="en-US" sz="2400" b="0" i="0" u="none" strike="noStrike" cap="none">
                <a:solidFill>
                  <a:srgbClr val="C6A557"/>
                </a:solidFill>
                <a:latin typeface="Montserrat ExtraBold"/>
                <a:ea typeface="Montserrat ExtraBold"/>
                <a:cs typeface="Montserrat ExtraBold"/>
                <a:sym typeface="Montserrat ExtraBold"/>
              </a:rPr>
              <a:t>TRUE GRIT</a:t>
            </a:r>
            <a:endParaRPr sz="1400" b="0" i="0" u="none" strike="noStrike" cap="none">
              <a:solidFill>
                <a:srgbClr val="C6A557"/>
              </a:solidFill>
              <a:latin typeface="Montserrat ExtraBold"/>
              <a:ea typeface="Montserrat ExtraBold"/>
              <a:cs typeface="Montserrat ExtraBold"/>
              <a:sym typeface="Montserrat ExtraBold"/>
            </a:endParaRPr>
          </a:p>
        </p:txBody>
      </p:sp>
      <p:sp>
        <p:nvSpPr>
          <p:cNvPr id="547" name="Google Shape;547;p15"/>
          <p:cNvSpPr txBox="1"/>
          <p:nvPr/>
        </p:nvSpPr>
        <p:spPr>
          <a:xfrm>
            <a:off x="922350" y="963650"/>
            <a:ext cx="4509300" cy="55791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dirty="0">
                <a:solidFill>
                  <a:srgbClr val="0C0C0C"/>
                </a:solidFill>
                <a:latin typeface="Montserrat"/>
                <a:ea typeface="Montserrat"/>
                <a:cs typeface="Montserrat"/>
                <a:sym typeface="Montserrat"/>
              </a:rPr>
              <a:t>With 25 km of secondary structure parallel to the GRUB line</a:t>
            </a:r>
            <a:r>
              <a:rPr lang="en-US" sz="1400" b="0" i="0" u="none" strike="noStrike" cap="none" dirty="0">
                <a:solidFill>
                  <a:srgbClr val="0C0C0C"/>
                </a:solidFill>
                <a:latin typeface="Montserrat"/>
                <a:ea typeface="Montserrat"/>
                <a:cs typeface="Montserrat"/>
                <a:sym typeface="Montserrat"/>
              </a:rPr>
              <a:t>, the property hosts channel samples of 15.6 g/t Au over 1.0m and grab samples of 30.2 g/t Au (Teck, 1990).</a:t>
            </a:r>
            <a:endParaRPr sz="1400" b="0" i="0"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dirty="0">
                <a:solidFill>
                  <a:srgbClr val="0C0C0C"/>
                </a:solidFill>
                <a:latin typeface="Montserrat"/>
                <a:ea typeface="Montserrat"/>
                <a:cs typeface="Montserrat"/>
                <a:sym typeface="Montserrat"/>
              </a:rPr>
              <a:t>The property hosts geophysical anomalies coincident with Au-Sb-As soil anomalies which measure over 2.6km by 0.80km which would be expected in the Fosterville Model.</a:t>
            </a:r>
            <a:endParaRPr sz="1400" b="1"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C0C0C"/>
                </a:solidFill>
                <a:latin typeface="Montserrat"/>
                <a:ea typeface="Montserrat"/>
                <a:cs typeface="Montserrat"/>
                <a:sym typeface="Montserrat"/>
              </a:rPr>
              <a:t>Currently conducting a high resolution, 13,500 line </a:t>
            </a:r>
            <a:r>
              <a:rPr lang="en-US" sz="1400" b="0" i="0" u="none" strike="noStrike" cap="none" dirty="0" err="1">
                <a:solidFill>
                  <a:srgbClr val="0C0C0C"/>
                </a:solidFill>
                <a:latin typeface="Montserrat"/>
                <a:ea typeface="Montserrat"/>
                <a:cs typeface="Montserrat"/>
                <a:sym typeface="Montserrat"/>
              </a:rPr>
              <a:t>kilometre</a:t>
            </a:r>
            <a:r>
              <a:rPr lang="en-US" sz="1400" b="0" i="0" u="none" strike="noStrike" cap="none" dirty="0">
                <a:solidFill>
                  <a:srgbClr val="0C0C0C"/>
                </a:solidFill>
                <a:latin typeface="Montserrat"/>
                <a:ea typeface="Montserrat"/>
                <a:cs typeface="Montserrat"/>
                <a:sym typeface="Montserrat"/>
              </a:rPr>
              <a:t>, airborne VTEM geophysical survey over Exploits’ southern projects.</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en-US" sz="1400" b="0" i="0" u="none" strike="noStrike" cap="none" dirty="0">
                <a:solidFill>
                  <a:srgbClr val="0C0C0C"/>
                </a:solidFill>
                <a:latin typeface="Montserrat"/>
                <a:ea typeface="Montserrat"/>
                <a:cs typeface="Montserrat"/>
                <a:sym typeface="Montserrat"/>
              </a:rPr>
              <a:t>Near surface, low grade, wide intercepts were drilled by </a:t>
            </a:r>
            <a:r>
              <a:rPr lang="en-US" sz="1400" b="0" i="0" u="none" strike="noStrike" cap="none" dirty="0" err="1">
                <a:solidFill>
                  <a:srgbClr val="0C0C0C"/>
                </a:solidFill>
                <a:latin typeface="Montserrat"/>
                <a:ea typeface="Montserrat"/>
                <a:cs typeface="Montserrat"/>
                <a:sym typeface="Montserrat"/>
              </a:rPr>
              <a:t>Moydow</a:t>
            </a:r>
            <a:r>
              <a:rPr lang="en-US" sz="1400" b="0" i="0" u="none" strike="noStrike" cap="none" dirty="0">
                <a:solidFill>
                  <a:srgbClr val="0C0C0C"/>
                </a:solidFill>
                <a:latin typeface="Montserrat"/>
                <a:ea typeface="Montserrat"/>
                <a:cs typeface="Montserrat"/>
                <a:sym typeface="Montserrat"/>
              </a:rPr>
              <a:t> Mines from 2003-2005, including </a:t>
            </a:r>
            <a:r>
              <a:rPr lang="en-US" sz="1400" b="1" i="0" u="none" strike="noStrike" cap="none" dirty="0">
                <a:solidFill>
                  <a:srgbClr val="0C0C0C"/>
                </a:solidFill>
                <a:latin typeface="Montserrat"/>
                <a:ea typeface="Montserrat"/>
                <a:cs typeface="Montserrat"/>
                <a:sym typeface="Montserrat"/>
              </a:rPr>
              <a:t>0.60 g/t Au over 117m from surface</a:t>
            </a:r>
            <a:r>
              <a:rPr lang="en-US" sz="1400" b="0" i="0" u="none" strike="noStrike" cap="none" dirty="0">
                <a:solidFill>
                  <a:srgbClr val="0C0C0C"/>
                </a:solidFill>
                <a:latin typeface="Montserrat"/>
                <a:ea typeface="Montserrat"/>
                <a:cs typeface="Montserrat"/>
                <a:sym typeface="Montserrat"/>
              </a:rPr>
              <a:t>. (</a:t>
            </a:r>
            <a:r>
              <a:rPr lang="en-US" sz="1400" b="0" i="0" u="none" strike="noStrike" cap="none" dirty="0" err="1">
                <a:solidFill>
                  <a:srgbClr val="0C0C0C"/>
                </a:solidFill>
                <a:latin typeface="Montserrat"/>
                <a:ea typeface="Montserrat"/>
                <a:cs typeface="Montserrat"/>
                <a:sym typeface="Montserrat"/>
              </a:rPr>
              <a:t>Moydow</a:t>
            </a:r>
            <a:r>
              <a:rPr lang="en-US" sz="1400" b="0" i="0" u="none" strike="noStrike" cap="none" dirty="0">
                <a:solidFill>
                  <a:srgbClr val="0C0C0C"/>
                </a:solidFill>
                <a:latin typeface="Montserrat"/>
                <a:ea typeface="Montserrat"/>
                <a:cs typeface="Montserrat"/>
                <a:sym typeface="Montserrat"/>
              </a:rPr>
              <a:t>, 2003).</a:t>
            </a: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dirty="0">
                <a:solidFill>
                  <a:srgbClr val="0C0C0C"/>
                </a:solidFill>
                <a:latin typeface="Montserrat"/>
                <a:ea typeface="Montserrat"/>
                <a:cs typeface="Montserrat"/>
                <a:sym typeface="Montserrat"/>
              </a:rPr>
              <a:t>The True Grit property is accessible by the Bay </a:t>
            </a:r>
            <a:r>
              <a:rPr lang="en-US" sz="1400" b="0" i="0" u="none" strike="noStrike" cap="none" dirty="0" err="1">
                <a:solidFill>
                  <a:srgbClr val="0C0C0C"/>
                </a:solidFill>
                <a:latin typeface="Montserrat"/>
                <a:ea typeface="Montserrat"/>
                <a:cs typeface="Montserrat"/>
                <a:sym typeface="Montserrat"/>
              </a:rPr>
              <a:t>d’Espoir</a:t>
            </a:r>
            <a:r>
              <a:rPr lang="en-US" sz="1400" b="0" i="0" u="none" strike="noStrike" cap="none" dirty="0">
                <a:solidFill>
                  <a:srgbClr val="0C0C0C"/>
                </a:solidFill>
                <a:latin typeface="Montserrat"/>
                <a:ea typeface="Montserrat"/>
                <a:cs typeface="Montserrat"/>
                <a:sym typeface="Montserrat"/>
              </a:rPr>
              <a:t> Highway and located in south central Newfoundland.</a:t>
            </a:r>
            <a:endParaRPr sz="1400" b="0" i="0" u="none" strike="noStrike" cap="none" dirty="0">
              <a:solidFill>
                <a:srgbClr val="0C0C0C"/>
              </a:solidFill>
              <a:latin typeface="Montserrat"/>
              <a:ea typeface="Montserrat"/>
              <a:cs typeface="Montserrat"/>
              <a:sym typeface="Montserrat"/>
            </a:endParaRPr>
          </a:p>
        </p:txBody>
      </p:sp>
      <p:pic>
        <p:nvPicPr>
          <p:cNvPr id="548" name="Google Shape;548;p15"/>
          <p:cNvPicPr preferRelativeResize="0"/>
          <p:nvPr/>
        </p:nvPicPr>
        <p:blipFill rotWithShape="1">
          <a:blip r:embed="rId3">
            <a:alphaModFix/>
          </a:blip>
          <a:srcRect/>
          <a:stretch/>
        </p:blipFill>
        <p:spPr>
          <a:xfrm>
            <a:off x="6449393" y="999934"/>
            <a:ext cx="5341381" cy="5496002"/>
          </a:xfrm>
          <a:prstGeom prst="rect">
            <a:avLst/>
          </a:prstGeom>
          <a:noFill/>
          <a:ln>
            <a:noFill/>
          </a:ln>
        </p:spPr>
      </p:pic>
      <p:sp>
        <p:nvSpPr>
          <p:cNvPr id="549" name="Google Shape;549;p15"/>
          <p:cNvSpPr txBox="1"/>
          <p:nvPr/>
        </p:nvSpPr>
        <p:spPr>
          <a:xfrm>
            <a:off x="6994450" y="2998850"/>
            <a:ext cx="1503000" cy="366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TG-11:</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0.58 g/t Au over 28.3m</a:t>
            </a:r>
            <a:endParaRPr sz="900" b="1" i="0" u="none" strike="noStrike" cap="none">
              <a:solidFill>
                <a:srgbClr val="000000"/>
              </a:solidFill>
              <a:latin typeface="Montserrat"/>
              <a:ea typeface="Montserrat"/>
              <a:cs typeface="Montserrat"/>
              <a:sym typeface="Montserrat"/>
            </a:endParaRPr>
          </a:p>
        </p:txBody>
      </p:sp>
      <p:sp>
        <p:nvSpPr>
          <p:cNvPr id="550" name="Google Shape;550;p15"/>
          <p:cNvSpPr txBox="1"/>
          <p:nvPr/>
        </p:nvSpPr>
        <p:spPr>
          <a:xfrm>
            <a:off x="6834335" y="2324736"/>
            <a:ext cx="1535400" cy="366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TG-23:</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0.67 g/t Au over 20.9m</a:t>
            </a:r>
            <a:endParaRPr sz="900" b="1" i="0" u="none" strike="noStrike" cap="none">
              <a:solidFill>
                <a:srgbClr val="000000"/>
              </a:solidFill>
              <a:latin typeface="Montserrat"/>
              <a:ea typeface="Montserrat"/>
              <a:cs typeface="Montserrat"/>
              <a:sym typeface="Montserrat"/>
            </a:endParaRPr>
          </a:p>
        </p:txBody>
      </p:sp>
      <p:sp>
        <p:nvSpPr>
          <p:cNvPr id="551" name="Google Shape;551;p15"/>
          <p:cNvSpPr txBox="1"/>
          <p:nvPr/>
        </p:nvSpPr>
        <p:spPr>
          <a:xfrm>
            <a:off x="9644429" y="2875530"/>
            <a:ext cx="1652400" cy="506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TG-27:</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0.55 g/t Au over 52m</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Incl. 0.75 g/t Au over 14m</a:t>
            </a:r>
            <a:endParaRPr sz="900" b="1" i="0" u="none" strike="noStrike" cap="none">
              <a:solidFill>
                <a:srgbClr val="000000"/>
              </a:solidFill>
              <a:latin typeface="Montserrat"/>
              <a:ea typeface="Montserrat"/>
              <a:cs typeface="Montserrat"/>
              <a:sym typeface="Montserrat"/>
            </a:endParaRPr>
          </a:p>
        </p:txBody>
      </p:sp>
      <p:sp>
        <p:nvSpPr>
          <p:cNvPr id="552" name="Google Shape;552;p15"/>
          <p:cNvSpPr txBox="1"/>
          <p:nvPr/>
        </p:nvSpPr>
        <p:spPr>
          <a:xfrm>
            <a:off x="6761275" y="3450825"/>
            <a:ext cx="1428600" cy="366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TG-36:</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0.65 g/t Au over 32.3m</a:t>
            </a:r>
            <a:endParaRPr sz="900" b="1" i="0" u="none" strike="noStrike" cap="none">
              <a:solidFill>
                <a:srgbClr val="000000"/>
              </a:solidFill>
              <a:latin typeface="Montserrat"/>
              <a:ea typeface="Montserrat"/>
              <a:cs typeface="Montserrat"/>
              <a:sym typeface="Montserrat"/>
            </a:endParaRPr>
          </a:p>
        </p:txBody>
      </p:sp>
      <p:sp>
        <p:nvSpPr>
          <p:cNvPr id="553" name="Google Shape;553;p15"/>
          <p:cNvSpPr txBox="1"/>
          <p:nvPr/>
        </p:nvSpPr>
        <p:spPr>
          <a:xfrm>
            <a:off x="6774175" y="3902800"/>
            <a:ext cx="1402800" cy="350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TG-37:</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0.65 g/t Au over 14m</a:t>
            </a:r>
            <a:endParaRPr sz="900" b="1" i="0" u="none" strike="noStrike" cap="none">
              <a:solidFill>
                <a:srgbClr val="000000"/>
              </a:solidFill>
              <a:latin typeface="Montserrat"/>
              <a:ea typeface="Montserrat"/>
              <a:cs typeface="Montserrat"/>
              <a:sym typeface="Montserrat"/>
            </a:endParaRPr>
          </a:p>
        </p:txBody>
      </p:sp>
      <p:sp>
        <p:nvSpPr>
          <p:cNvPr id="554" name="Google Shape;554;p15"/>
          <p:cNvSpPr txBox="1"/>
          <p:nvPr/>
        </p:nvSpPr>
        <p:spPr>
          <a:xfrm>
            <a:off x="9936795" y="4468255"/>
            <a:ext cx="1402800" cy="506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TG-96:</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0.52 g/t Au over 46m</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Incl. 0.85 g/t over 7m</a:t>
            </a:r>
            <a:endParaRPr sz="900" b="1" i="0" u="none" strike="noStrike" cap="none">
              <a:solidFill>
                <a:srgbClr val="000000"/>
              </a:solidFill>
              <a:latin typeface="Montserrat"/>
              <a:ea typeface="Montserrat"/>
              <a:cs typeface="Montserrat"/>
              <a:sym typeface="Montserrat"/>
            </a:endParaRPr>
          </a:p>
        </p:txBody>
      </p:sp>
      <p:sp>
        <p:nvSpPr>
          <p:cNvPr id="555" name="Google Shape;555;p15"/>
          <p:cNvSpPr txBox="1"/>
          <p:nvPr/>
        </p:nvSpPr>
        <p:spPr>
          <a:xfrm>
            <a:off x="6900631" y="4537941"/>
            <a:ext cx="1402800" cy="366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TG-4:</a:t>
            </a:r>
            <a:endParaRPr sz="9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US" sz="900" b="1" i="0" u="none" strike="noStrike" cap="none">
                <a:solidFill>
                  <a:schemeClr val="dk1"/>
                </a:solidFill>
                <a:latin typeface="Montserrat"/>
                <a:ea typeface="Montserrat"/>
                <a:cs typeface="Montserrat"/>
                <a:sym typeface="Montserrat"/>
              </a:rPr>
              <a:t>0.60 g/t Au over 117m</a:t>
            </a:r>
            <a:endParaRPr sz="900" b="1" i="0" u="none" strike="noStrike" cap="none">
              <a:solidFill>
                <a:srgbClr val="000000"/>
              </a:solidFill>
              <a:latin typeface="Montserrat"/>
              <a:ea typeface="Montserrat"/>
              <a:cs typeface="Montserrat"/>
              <a:sym typeface="Montserrat"/>
            </a:endParaRPr>
          </a:p>
        </p:txBody>
      </p:sp>
      <p:cxnSp>
        <p:nvCxnSpPr>
          <p:cNvPr id="556" name="Google Shape;556;p15"/>
          <p:cNvCxnSpPr>
            <a:stCxn id="555" idx="3"/>
          </p:cNvCxnSpPr>
          <p:nvPr/>
        </p:nvCxnSpPr>
        <p:spPr>
          <a:xfrm rot="10800000" flipH="1">
            <a:off x="8303431" y="4366341"/>
            <a:ext cx="476100" cy="354600"/>
          </a:xfrm>
          <a:prstGeom prst="straightConnector1">
            <a:avLst/>
          </a:prstGeom>
          <a:noFill/>
          <a:ln w="28575" cap="flat" cmpd="sng">
            <a:solidFill>
              <a:srgbClr val="FFFF00"/>
            </a:solidFill>
            <a:prstDash val="solid"/>
            <a:miter lim="800000"/>
            <a:headEnd type="none" w="sm" len="sm"/>
            <a:tailEnd type="triangle" w="med" len="med"/>
          </a:ln>
        </p:spPr>
      </p:cxnSp>
      <p:cxnSp>
        <p:nvCxnSpPr>
          <p:cNvPr id="557" name="Google Shape;557;p15"/>
          <p:cNvCxnSpPr>
            <a:stCxn id="553" idx="3"/>
          </p:cNvCxnSpPr>
          <p:nvPr/>
        </p:nvCxnSpPr>
        <p:spPr>
          <a:xfrm rot="10800000" flipH="1">
            <a:off x="8176975" y="3867550"/>
            <a:ext cx="143100" cy="210300"/>
          </a:xfrm>
          <a:prstGeom prst="straightConnector1">
            <a:avLst/>
          </a:prstGeom>
          <a:noFill/>
          <a:ln w="28575" cap="flat" cmpd="sng">
            <a:solidFill>
              <a:srgbClr val="FFFF00"/>
            </a:solidFill>
            <a:prstDash val="solid"/>
            <a:miter lim="800000"/>
            <a:headEnd type="none" w="sm" len="sm"/>
            <a:tailEnd type="triangle" w="med" len="med"/>
          </a:ln>
        </p:spPr>
      </p:cxnSp>
      <p:cxnSp>
        <p:nvCxnSpPr>
          <p:cNvPr id="558" name="Google Shape;558;p15"/>
          <p:cNvCxnSpPr>
            <a:stCxn id="552" idx="3"/>
          </p:cNvCxnSpPr>
          <p:nvPr/>
        </p:nvCxnSpPr>
        <p:spPr>
          <a:xfrm rot="10800000" flipH="1">
            <a:off x="8189875" y="3601725"/>
            <a:ext cx="183000" cy="32100"/>
          </a:xfrm>
          <a:prstGeom prst="straightConnector1">
            <a:avLst/>
          </a:prstGeom>
          <a:noFill/>
          <a:ln w="28575" cap="flat" cmpd="sng">
            <a:solidFill>
              <a:srgbClr val="FFFF00"/>
            </a:solidFill>
            <a:prstDash val="solid"/>
            <a:miter lim="800000"/>
            <a:headEnd type="none" w="sm" len="sm"/>
            <a:tailEnd type="triangle" w="med" len="med"/>
          </a:ln>
        </p:spPr>
      </p:cxnSp>
      <p:cxnSp>
        <p:nvCxnSpPr>
          <p:cNvPr id="559" name="Google Shape;559;p15"/>
          <p:cNvCxnSpPr>
            <a:stCxn id="549" idx="3"/>
          </p:cNvCxnSpPr>
          <p:nvPr/>
        </p:nvCxnSpPr>
        <p:spPr>
          <a:xfrm rot="10800000" flipH="1">
            <a:off x="8497450" y="3179150"/>
            <a:ext cx="388800" cy="2700"/>
          </a:xfrm>
          <a:prstGeom prst="straightConnector1">
            <a:avLst/>
          </a:prstGeom>
          <a:noFill/>
          <a:ln w="28575" cap="flat" cmpd="sng">
            <a:solidFill>
              <a:srgbClr val="FFFF00"/>
            </a:solidFill>
            <a:prstDash val="solid"/>
            <a:miter lim="800000"/>
            <a:headEnd type="none" w="sm" len="sm"/>
            <a:tailEnd type="triangle" w="med" len="med"/>
          </a:ln>
        </p:spPr>
      </p:cxnSp>
      <p:cxnSp>
        <p:nvCxnSpPr>
          <p:cNvPr id="560" name="Google Shape;560;p15"/>
          <p:cNvCxnSpPr>
            <a:stCxn id="551" idx="1"/>
          </p:cNvCxnSpPr>
          <p:nvPr/>
        </p:nvCxnSpPr>
        <p:spPr>
          <a:xfrm flipH="1">
            <a:off x="8970929" y="3128730"/>
            <a:ext cx="673500" cy="50400"/>
          </a:xfrm>
          <a:prstGeom prst="straightConnector1">
            <a:avLst/>
          </a:prstGeom>
          <a:noFill/>
          <a:ln w="28575" cap="flat" cmpd="sng">
            <a:solidFill>
              <a:srgbClr val="FFFF00"/>
            </a:solidFill>
            <a:prstDash val="solid"/>
            <a:miter lim="800000"/>
            <a:headEnd type="none" w="sm" len="sm"/>
            <a:tailEnd type="triangle" w="med" len="med"/>
          </a:ln>
        </p:spPr>
      </p:cxnSp>
      <p:cxnSp>
        <p:nvCxnSpPr>
          <p:cNvPr id="561" name="Google Shape;561;p15"/>
          <p:cNvCxnSpPr>
            <a:stCxn id="550" idx="3"/>
          </p:cNvCxnSpPr>
          <p:nvPr/>
        </p:nvCxnSpPr>
        <p:spPr>
          <a:xfrm>
            <a:off x="8369735" y="2507736"/>
            <a:ext cx="431700" cy="2100"/>
          </a:xfrm>
          <a:prstGeom prst="straightConnector1">
            <a:avLst/>
          </a:prstGeom>
          <a:noFill/>
          <a:ln w="28575" cap="flat" cmpd="sng">
            <a:solidFill>
              <a:srgbClr val="FFFF00"/>
            </a:solidFill>
            <a:prstDash val="solid"/>
            <a:miter lim="800000"/>
            <a:headEnd type="none" w="sm" len="sm"/>
            <a:tailEnd type="triangle" w="med" len="med"/>
          </a:ln>
        </p:spPr>
      </p:cxnSp>
      <p:cxnSp>
        <p:nvCxnSpPr>
          <p:cNvPr id="562" name="Google Shape;562;p15"/>
          <p:cNvCxnSpPr>
            <a:stCxn id="554" idx="1"/>
          </p:cNvCxnSpPr>
          <p:nvPr/>
        </p:nvCxnSpPr>
        <p:spPr>
          <a:xfrm rot="10800000">
            <a:off x="8986095" y="4566055"/>
            <a:ext cx="950700" cy="155400"/>
          </a:xfrm>
          <a:prstGeom prst="straightConnector1">
            <a:avLst/>
          </a:prstGeom>
          <a:noFill/>
          <a:ln w="28575" cap="flat" cmpd="sng">
            <a:solidFill>
              <a:srgbClr val="FFFF00"/>
            </a:solidFill>
            <a:prstDash val="solid"/>
            <a:miter lim="800000"/>
            <a:headEnd type="none" w="sm" len="sm"/>
            <a:tailEnd type="triangle" w="med" len="med"/>
          </a:ln>
        </p:spPr>
      </p:cxnSp>
      <p:sp>
        <p:nvSpPr>
          <p:cNvPr id="563" name="Google Shape;563;p15"/>
          <p:cNvSpPr txBox="1"/>
          <p:nvPr/>
        </p:nvSpPr>
        <p:spPr>
          <a:xfrm rot="-2792593">
            <a:off x="9620686" y="3765786"/>
            <a:ext cx="1063379" cy="253377"/>
          </a:xfrm>
          <a:prstGeom prst="rect">
            <a:avLst/>
          </a:prstGeom>
          <a:solidFill>
            <a:srgbClr val="54B04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Montserrat"/>
                <a:ea typeface="Montserrat"/>
                <a:cs typeface="Montserrat"/>
                <a:sym typeface="Montserrat"/>
              </a:rPr>
              <a:t>GRUB LINE</a:t>
            </a:r>
            <a:endParaRPr sz="1400" b="0" i="0" u="none" strike="noStrike" cap="none">
              <a:solidFill>
                <a:srgbClr val="000000"/>
              </a:solidFill>
              <a:latin typeface="Montserrat"/>
              <a:ea typeface="Montserrat"/>
              <a:cs typeface="Montserrat"/>
              <a:sym typeface="Montserrat"/>
            </a:endParaRPr>
          </a:p>
        </p:txBody>
      </p:sp>
      <p:sp>
        <p:nvSpPr>
          <p:cNvPr id="564" name="Google Shape;564;p15"/>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23</a:t>
            </a:fld>
            <a:endParaRPr b="0">
              <a:solidFill>
                <a:srgbClr val="FFFFFF"/>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2996187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21"/>
          <p:cNvPicPr preferRelativeResize="0"/>
          <p:nvPr/>
        </p:nvPicPr>
        <p:blipFill rotWithShape="1">
          <a:blip r:embed="rId3">
            <a:alphaModFix/>
          </a:blip>
          <a:srcRect r="3333"/>
          <a:stretch/>
        </p:blipFill>
        <p:spPr>
          <a:xfrm>
            <a:off x="2943151" y="0"/>
            <a:ext cx="9248849" cy="6858000"/>
          </a:xfrm>
          <a:prstGeom prst="rect">
            <a:avLst/>
          </a:prstGeom>
          <a:noFill/>
          <a:ln>
            <a:noFill/>
          </a:ln>
        </p:spPr>
      </p:pic>
      <p:sp>
        <p:nvSpPr>
          <p:cNvPr id="599" name="Google Shape;599;p21"/>
          <p:cNvSpPr txBox="1"/>
          <p:nvPr/>
        </p:nvSpPr>
        <p:spPr>
          <a:xfrm>
            <a:off x="9520425" y="4219024"/>
            <a:ext cx="2079300" cy="276900"/>
          </a:xfrm>
          <a:prstGeom prst="rect">
            <a:avLst/>
          </a:prstGeom>
          <a:solidFill>
            <a:srgbClr val="F4000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Montserrat"/>
                <a:ea typeface="Montserrat"/>
                <a:cs typeface="Montserrat"/>
                <a:sym typeface="Montserrat"/>
              </a:rPr>
              <a:t>EXPLOITS DISCOVERY</a:t>
            </a:r>
            <a:endParaRPr sz="1400" b="0" i="0" u="none" strike="noStrike" cap="none">
              <a:solidFill>
                <a:srgbClr val="000000"/>
              </a:solidFill>
              <a:latin typeface="Montserrat"/>
              <a:ea typeface="Montserrat"/>
              <a:cs typeface="Montserrat"/>
              <a:sym typeface="Montserrat"/>
            </a:endParaRPr>
          </a:p>
        </p:txBody>
      </p:sp>
      <p:sp>
        <p:nvSpPr>
          <p:cNvPr id="600" name="Google Shape;600;p21"/>
          <p:cNvSpPr txBox="1"/>
          <p:nvPr/>
        </p:nvSpPr>
        <p:spPr>
          <a:xfrm>
            <a:off x="9787848" y="3140799"/>
            <a:ext cx="1778700" cy="276900"/>
          </a:xfrm>
          <a:prstGeom prst="rect">
            <a:avLst/>
          </a:prstGeom>
          <a:solidFill>
            <a:srgbClr val="5E88B4"/>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Montserrat"/>
                <a:ea typeface="Montserrat"/>
                <a:cs typeface="Montserrat"/>
                <a:sym typeface="Montserrat"/>
              </a:rPr>
              <a:t>NEW FOUND GOLD</a:t>
            </a:r>
            <a:endParaRPr sz="1400" b="0" i="0" u="none" strike="noStrike" cap="none">
              <a:solidFill>
                <a:srgbClr val="000000"/>
              </a:solidFill>
              <a:latin typeface="Montserrat"/>
              <a:ea typeface="Montserrat"/>
              <a:cs typeface="Montserrat"/>
              <a:sym typeface="Montserrat"/>
            </a:endParaRPr>
          </a:p>
        </p:txBody>
      </p:sp>
      <p:cxnSp>
        <p:nvCxnSpPr>
          <p:cNvPr id="601" name="Google Shape;601;p21"/>
          <p:cNvCxnSpPr/>
          <p:nvPr/>
        </p:nvCxnSpPr>
        <p:spPr>
          <a:xfrm flipH="1">
            <a:off x="7740502" y="3119005"/>
            <a:ext cx="1524629" cy="1750707"/>
          </a:xfrm>
          <a:prstGeom prst="straightConnector1">
            <a:avLst/>
          </a:prstGeom>
          <a:noFill/>
          <a:ln w="19050" cap="flat" cmpd="sng">
            <a:solidFill>
              <a:schemeClr val="dk1"/>
            </a:solidFill>
            <a:prstDash val="dash"/>
            <a:round/>
            <a:headEnd type="none" w="sm" len="sm"/>
            <a:tailEnd type="none" w="sm" len="sm"/>
          </a:ln>
        </p:spPr>
      </p:cxnSp>
      <p:cxnSp>
        <p:nvCxnSpPr>
          <p:cNvPr id="602" name="Google Shape;602;p21"/>
          <p:cNvCxnSpPr/>
          <p:nvPr/>
        </p:nvCxnSpPr>
        <p:spPr>
          <a:xfrm flipH="1">
            <a:off x="7783510" y="3754878"/>
            <a:ext cx="603568" cy="744669"/>
          </a:xfrm>
          <a:prstGeom prst="straightConnector1">
            <a:avLst/>
          </a:prstGeom>
          <a:noFill/>
          <a:ln w="19050" cap="flat" cmpd="sng">
            <a:solidFill>
              <a:schemeClr val="dk1"/>
            </a:solidFill>
            <a:prstDash val="dash"/>
            <a:round/>
            <a:headEnd type="none" w="sm" len="sm"/>
            <a:tailEnd type="none" w="sm" len="sm"/>
          </a:ln>
        </p:spPr>
      </p:cxnSp>
      <p:sp>
        <p:nvSpPr>
          <p:cNvPr id="603" name="Google Shape;603;p21"/>
          <p:cNvSpPr/>
          <p:nvPr/>
        </p:nvSpPr>
        <p:spPr>
          <a:xfrm>
            <a:off x="9478812" y="2232136"/>
            <a:ext cx="217164" cy="159940"/>
          </a:xfrm>
          <a:prstGeom prst="star5">
            <a:avLst>
              <a:gd name="adj" fmla="val 19098"/>
              <a:gd name="hf" fmla="val 105146"/>
              <a:gd name="vf" fmla="val 110557"/>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4" name="Google Shape;604;p21"/>
          <p:cNvSpPr txBox="1"/>
          <p:nvPr/>
        </p:nvSpPr>
        <p:spPr>
          <a:xfrm>
            <a:off x="10183567" y="2084553"/>
            <a:ext cx="1859400" cy="7695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JONATHAN’S POND</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Visible gold in trenches</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SGH + 350m trenching</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NFG Partnership (9.9%)</a:t>
            </a:r>
            <a:endParaRPr sz="1400" b="0" i="0" u="none" strike="noStrike" cap="none">
              <a:solidFill>
                <a:srgbClr val="000000"/>
              </a:solidFill>
              <a:latin typeface="Montserrat"/>
              <a:ea typeface="Montserrat"/>
              <a:cs typeface="Montserrat"/>
              <a:sym typeface="Montserrat"/>
            </a:endParaRPr>
          </a:p>
        </p:txBody>
      </p:sp>
      <p:sp>
        <p:nvSpPr>
          <p:cNvPr id="605" name="Google Shape;605;p21"/>
          <p:cNvSpPr txBox="1"/>
          <p:nvPr/>
        </p:nvSpPr>
        <p:spPr>
          <a:xfrm>
            <a:off x="9196063" y="4869034"/>
            <a:ext cx="1670700" cy="4308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MIDDLE RIDGE</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GRUB Zone targets</a:t>
            </a:r>
            <a:endParaRPr sz="1400" b="0" i="0" u="none" strike="noStrike" cap="none">
              <a:solidFill>
                <a:srgbClr val="000000"/>
              </a:solidFill>
              <a:latin typeface="Montserrat"/>
              <a:ea typeface="Montserrat"/>
              <a:cs typeface="Montserrat"/>
              <a:sym typeface="Montserrat"/>
            </a:endParaRPr>
          </a:p>
        </p:txBody>
      </p:sp>
      <p:sp>
        <p:nvSpPr>
          <p:cNvPr id="606" name="Google Shape;606;p21"/>
          <p:cNvSpPr/>
          <p:nvPr/>
        </p:nvSpPr>
        <p:spPr>
          <a:xfrm>
            <a:off x="10490828" y="5449922"/>
            <a:ext cx="1544587" cy="9387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07" name="Google Shape;607;p21"/>
          <p:cNvCxnSpPr/>
          <p:nvPr/>
        </p:nvCxnSpPr>
        <p:spPr>
          <a:xfrm>
            <a:off x="10590113" y="6203824"/>
            <a:ext cx="350874" cy="0"/>
          </a:xfrm>
          <a:prstGeom prst="straightConnector1">
            <a:avLst/>
          </a:prstGeom>
          <a:solidFill>
            <a:schemeClr val="lt1"/>
          </a:solidFill>
          <a:ln w="57150" cap="flat" cmpd="sng">
            <a:solidFill>
              <a:srgbClr val="00B0F0"/>
            </a:solidFill>
            <a:prstDash val="solid"/>
            <a:round/>
            <a:headEnd type="none" w="sm" len="sm"/>
            <a:tailEnd type="none" w="sm" len="sm"/>
          </a:ln>
        </p:spPr>
      </p:cxnSp>
      <p:grpSp>
        <p:nvGrpSpPr>
          <p:cNvPr id="608" name="Google Shape;608;p21"/>
          <p:cNvGrpSpPr/>
          <p:nvPr/>
        </p:nvGrpSpPr>
        <p:grpSpPr>
          <a:xfrm>
            <a:off x="10590113" y="5537079"/>
            <a:ext cx="1343452" cy="784830"/>
            <a:chOff x="9886409" y="3848464"/>
            <a:chExt cx="1343452" cy="784830"/>
          </a:xfrm>
        </p:grpSpPr>
        <p:cxnSp>
          <p:nvCxnSpPr>
            <p:cNvPr id="609" name="Google Shape;609;p21"/>
            <p:cNvCxnSpPr/>
            <p:nvPr/>
          </p:nvCxnSpPr>
          <p:spPr>
            <a:xfrm>
              <a:off x="9886409" y="3956038"/>
              <a:ext cx="350874" cy="0"/>
            </a:xfrm>
            <a:prstGeom prst="straightConnector1">
              <a:avLst/>
            </a:prstGeom>
            <a:noFill/>
            <a:ln w="57150" cap="flat" cmpd="sng">
              <a:solidFill>
                <a:srgbClr val="FFFF00"/>
              </a:solidFill>
              <a:prstDash val="solid"/>
              <a:round/>
              <a:headEnd type="none" w="sm" len="sm"/>
              <a:tailEnd type="none" w="sm" len="sm"/>
            </a:ln>
          </p:spPr>
        </p:cxnSp>
        <p:cxnSp>
          <p:nvCxnSpPr>
            <p:cNvPr id="610" name="Google Shape;610;p21"/>
            <p:cNvCxnSpPr/>
            <p:nvPr/>
          </p:nvCxnSpPr>
          <p:spPr>
            <a:xfrm>
              <a:off x="9886409" y="4104897"/>
              <a:ext cx="350874" cy="0"/>
            </a:xfrm>
            <a:prstGeom prst="straightConnector1">
              <a:avLst/>
            </a:prstGeom>
            <a:noFill/>
            <a:ln w="57150" cap="flat" cmpd="sng">
              <a:solidFill>
                <a:srgbClr val="FFC000"/>
              </a:solidFill>
              <a:prstDash val="solid"/>
              <a:round/>
              <a:headEnd type="none" w="sm" len="sm"/>
              <a:tailEnd type="none" w="sm" len="sm"/>
            </a:ln>
          </p:spPr>
        </p:cxnSp>
        <p:cxnSp>
          <p:nvCxnSpPr>
            <p:cNvPr id="611" name="Google Shape;611;p21"/>
            <p:cNvCxnSpPr/>
            <p:nvPr/>
          </p:nvCxnSpPr>
          <p:spPr>
            <a:xfrm>
              <a:off x="9886409" y="4232733"/>
              <a:ext cx="350874" cy="0"/>
            </a:xfrm>
            <a:prstGeom prst="straightConnector1">
              <a:avLst/>
            </a:prstGeom>
            <a:noFill/>
            <a:ln w="57150" cap="flat" cmpd="sng">
              <a:solidFill>
                <a:srgbClr val="00B050"/>
              </a:solidFill>
              <a:prstDash val="solid"/>
              <a:round/>
              <a:headEnd type="none" w="sm" len="sm"/>
              <a:tailEnd type="none" w="sm" len="sm"/>
            </a:ln>
          </p:spPr>
        </p:cxnSp>
        <p:sp>
          <p:nvSpPr>
            <p:cNvPr id="612" name="Google Shape;612;p21"/>
            <p:cNvSpPr txBox="1"/>
            <p:nvPr/>
          </p:nvSpPr>
          <p:spPr>
            <a:xfrm>
              <a:off x="10237283" y="3848464"/>
              <a:ext cx="992579"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Dog Bay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Appleton Linear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GRUB Line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Joe Batts Pond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Valentine Lake</a:t>
              </a:r>
              <a:endParaRPr sz="1400" b="0" i="0" u="none" strike="noStrike" cap="none">
                <a:solidFill>
                  <a:srgbClr val="000000"/>
                </a:solidFill>
                <a:latin typeface="Arial"/>
                <a:ea typeface="Arial"/>
                <a:cs typeface="Arial"/>
                <a:sym typeface="Arial"/>
              </a:endParaRPr>
            </a:p>
          </p:txBody>
        </p:sp>
      </p:grpSp>
      <p:cxnSp>
        <p:nvCxnSpPr>
          <p:cNvPr id="613" name="Google Shape;613;p21"/>
          <p:cNvCxnSpPr/>
          <p:nvPr/>
        </p:nvCxnSpPr>
        <p:spPr>
          <a:xfrm>
            <a:off x="10590113" y="6069742"/>
            <a:ext cx="350874" cy="0"/>
          </a:xfrm>
          <a:prstGeom prst="straightConnector1">
            <a:avLst/>
          </a:prstGeom>
          <a:solidFill>
            <a:schemeClr val="lt1"/>
          </a:solidFill>
          <a:ln w="57150" cap="flat" cmpd="sng">
            <a:solidFill>
              <a:srgbClr val="EB816F"/>
            </a:solidFill>
            <a:prstDash val="solid"/>
            <a:round/>
            <a:headEnd type="none" w="sm" len="sm"/>
            <a:tailEnd type="none" w="sm" len="sm"/>
          </a:ln>
        </p:spPr>
      </p:cxnSp>
      <p:sp>
        <p:nvSpPr>
          <p:cNvPr id="614" name="Google Shape;614;p21"/>
          <p:cNvSpPr/>
          <p:nvPr/>
        </p:nvSpPr>
        <p:spPr>
          <a:xfrm>
            <a:off x="8955532" y="1486544"/>
            <a:ext cx="1495561" cy="2778832"/>
          </a:xfrm>
          <a:custGeom>
            <a:avLst/>
            <a:gdLst/>
            <a:ahLst/>
            <a:cxnLst/>
            <a:rect l="l" t="t" r="r" b="b"/>
            <a:pathLst>
              <a:path w="1530828" h="2850526" extrusionOk="0">
                <a:moveTo>
                  <a:pt x="1530828" y="0"/>
                </a:moveTo>
                <a:lnTo>
                  <a:pt x="1461004" y="211188"/>
                </a:lnTo>
                <a:lnTo>
                  <a:pt x="1368517" y="349917"/>
                </a:lnTo>
                <a:cubicBezTo>
                  <a:pt x="1297233" y="454044"/>
                  <a:pt x="1307377" y="582292"/>
                  <a:pt x="1187699" y="662298"/>
                </a:cubicBezTo>
                <a:lnTo>
                  <a:pt x="928450" y="955933"/>
                </a:lnTo>
                <a:lnTo>
                  <a:pt x="616296" y="1607428"/>
                </a:lnTo>
                <a:lnTo>
                  <a:pt x="139411" y="2600378"/>
                </a:lnTo>
                <a:lnTo>
                  <a:pt x="139411" y="2600378"/>
                </a:lnTo>
                <a:lnTo>
                  <a:pt x="154159" y="2607752"/>
                </a:lnTo>
                <a:lnTo>
                  <a:pt x="330341" y="2188414"/>
                </a:lnTo>
                <a:lnTo>
                  <a:pt x="0" y="2850526"/>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5" name="Google Shape;615;p21"/>
          <p:cNvSpPr/>
          <p:nvPr/>
        </p:nvSpPr>
        <p:spPr>
          <a:xfrm>
            <a:off x="7755062" y="4355751"/>
            <a:ext cx="1577744" cy="1466498"/>
          </a:xfrm>
          <a:custGeom>
            <a:avLst/>
            <a:gdLst/>
            <a:ahLst/>
            <a:cxnLst/>
            <a:rect l="l" t="t" r="r" b="b"/>
            <a:pathLst>
              <a:path w="1614948" h="1504335" extrusionOk="0">
                <a:moveTo>
                  <a:pt x="1614948" y="0"/>
                </a:moveTo>
                <a:lnTo>
                  <a:pt x="884903" y="803787"/>
                </a:lnTo>
                <a:lnTo>
                  <a:pt x="0" y="1504335"/>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6" name="Google Shape;616;p21"/>
          <p:cNvSpPr/>
          <p:nvPr/>
        </p:nvSpPr>
        <p:spPr>
          <a:xfrm>
            <a:off x="7470272" y="6091258"/>
            <a:ext cx="670001" cy="646984"/>
          </a:xfrm>
          <a:custGeom>
            <a:avLst/>
            <a:gdLst/>
            <a:ahLst/>
            <a:cxnLst/>
            <a:rect l="l" t="t" r="r" b="b"/>
            <a:pathLst>
              <a:path w="685800" h="663677" extrusionOk="0">
                <a:moveTo>
                  <a:pt x="685800" y="0"/>
                </a:moveTo>
                <a:lnTo>
                  <a:pt x="0" y="663677"/>
                </a:lnTo>
              </a:path>
            </a:pathLst>
          </a:custGeom>
          <a:noFill/>
          <a:ln w="571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7" name="Google Shape;617;p21"/>
          <p:cNvSpPr/>
          <p:nvPr/>
        </p:nvSpPr>
        <p:spPr>
          <a:xfrm>
            <a:off x="8648398" y="4222481"/>
            <a:ext cx="173334" cy="239482"/>
          </a:xfrm>
          <a:custGeom>
            <a:avLst/>
            <a:gdLst/>
            <a:ahLst/>
            <a:cxnLst/>
            <a:rect l="l" t="t" r="r" b="b"/>
            <a:pathLst>
              <a:path w="177421" h="245660" extrusionOk="0">
                <a:moveTo>
                  <a:pt x="177421" y="0"/>
                </a:moveTo>
                <a:lnTo>
                  <a:pt x="0" y="245660"/>
                </a:lnTo>
              </a:path>
            </a:pathLst>
          </a:cu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8" name="Google Shape;618;p21"/>
          <p:cNvSpPr/>
          <p:nvPr/>
        </p:nvSpPr>
        <p:spPr>
          <a:xfrm>
            <a:off x="9695066" y="310959"/>
            <a:ext cx="806669" cy="1895891"/>
          </a:xfrm>
          <a:custGeom>
            <a:avLst/>
            <a:gdLst/>
            <a:ahLst/>
            <a:cxnLst/>
            <a:rect l="l" t="t" r="r" b="b"/>
            <a:pathLst>
              <a:path w="825690" h="1944806" extrusionOk="0">
                <a:moveTo>
                  <a:pt x="825690" y="0"/>
                </a:moveTo>
                <a:lnTo>
                  <a:pt x="586854" y="334370"/>
                </a:lnTo>
                <a:lnTo>
                  <a:pt x="539087" y="443552"/>
                </a:lnTo>
                <a:lnTo>
                  <a:pt x="293427" y="1091820"/>
                </a:lnTo>
                <a:lnTo>
                  <a:pt x="232012" y="1467134"/>
                </a:lnTo>
                <a:lnTo>
                  <a:pt x="0" y="1944806"/>
                </a:ln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9" name="Google Shape;619;p21"/>
          <p:cNvSpPr/>
          <p:nvPr/>
        </p:nvSpPr>
        <p:spPr>
          <a:xfrm>
            <a:off x="7755062" y="2306633"/>
            <a:ext cx="1900003" cy="2387217"/>
          </a:xfrm>
          <a:custGeom>
            <a:avLst/>
            <a:gdLst/>
            <a:ahLst/>
            <a:cxnLst/>
            <a:rect l="l" t="t" r="r" b="b"/>
            <a:pathLst>
              <a:path w="1801505" h="2094931" extrusionOk="0">
                <a:moveTo>
                  <a:pt x="1801505" y="0"/>
                </a:moveTo>
                <a:lnTo>
                  <a:pt x="1443431" y="661248"/>
                </a:lnTo>
                <a:cubicBezTo>
                  <a:pt x="1333266" y="851752"/>
                  <a:pt x="1274099" y="844006"/>
                  <a:pt x="1163934" y="1034510"/>
                </a:cubicBezTo>
                <a:lnTo>
                  <a:pt x="949237" y="1246050"/>
                </a:lnTo>
                <a:lnTo>
                  <a:pt x="559630" y="1634088"/>
                </a:lnTo>
                <a:cubicBezTo>
                  <a:pt x="366287" y="1775115"/>
                  <a:pt x="193343" y="1953904"/>
                  <a:pt x="0" y="2094931"/>
                </a:cubicBezTo>
              </a:path>
            </a:pathLst>
          </a:custGeom>
          <a:noFill/>
          <a:ln w="57150" cap="flat" cmpd="sng">
            <a:solidFill>
              <a:srgbClr val="FFC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0" name="Google Shape;620;p21"/>
          <p:cNvSpPr/>
          <p:nvPr/>
        </p:nvSpPr>
        <p:spPr>
          <a:xfrm>
            <a:off x="7933399" y="1328450"/>
            <a:ext cx="2425765" cy="3492653"/>
          </a:xfrm>
          <a:custGeom>
            <a:avLst/>
            <a:gdLst/>
            <a:ahLst/>
            <a:cxnLst/>
            <a:rect l="l" t="t" r="r" b="b"/>
            <a:pathLst>
              <a:path w="1069988" h="1773433" extrusionOk="0">
                <a:moveTo>
                  <a:pt x="1069988" y="0"/>
                </a:moveTo>
                <a:lnTo>
                  <a:pt x="982201" y="253059"/>
                </a:lnTo>
                <a:cubicBezTo>
                  <a:pt x="799918" y="541580"/>
                  <a:pt x="681334" y="896695"/>
                  <a:pt x="486311" y="1207415"/>
                </a:cubicBezTo>
                <a:cubicBezTo>
                  <a:pt x="315714" y="1439427"/>
                  <a:pt x="217918" y="1596388"/>
                  <a:pt x="0" y="1773433"/>
                </a:cubicBezTo>
              </a:path>
            </a:pathLst>
          </a:custGeom>
          <a:noFill/>
          <a:ln w="57150" cap="flat" cmpd="sng">
            <a:solidFill>
              <a:srgbClr val="EB816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1" name="Google Shape;621;p21"/>
          <p:cNvSpPr/>
          <p:nvPr/>
        </p:nvSpPr>
        <p:spPr>
          <a:xfrm>
            <a:off x="9344909" y="403352"/>
            <a:ext cx="772884" cy="1600755"/>
          </a:xfrm>
          <a:custGeom>
            <a:avLst/>
            <a:gdLst/>
            <a:ahLst/>
            <a:cxnLst/>
            <a:rect l="l" t="t" r="r" b="b"/>
            <a:pathLst>
              <a:path w="711399" h="1547514" extrusionOk="0">
                <a:moveTo>
                  <a:pt x="711399" y="0"/>
                </a:moveTo>
                <a:cubicBezTo>
                  <a:pt x="606610" y="186784"/>
                  <a:pt x="545339" y="388724"/>
                  <a:pt x="462309" y="583086"/>
                </a:cubicBezTo>
                <a:lnTo>
                  <a:pt x="341194" y="940188"/>
                </a:lnTo>
                <a:lnTo>
                  <a:pt x="238836" y="967484"/>
                </a:lnTo>
                <a:lnTo>
                  <a:pt x="0" y="1547514"/>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2" name="Google Shape;622;p21"/>
          <p:cNvSpPr/>
          <p:nvPr/>
        </p:nvSpPr>
        <p:spPr>
          <a:xfrm>
            <a:off x="8568397" y="2512853"/>
            <a:ext cx="786668" cy="1057708"/>
          </a:xfrm>
          <a:custGeom>
            <a:avLst/>
            <a:gdLst/>
            <a:ahLst/>
            <a:cxnLst/>
            <a:rect l="l" t="t" r="r" b="b"/>
            <a:pathLst>
              <a:path w="805218" h="1084997" extrusionOk="0">
                <a:moveTo>
                  <a:pt x="805218" y="0"/>
                </a:moveTo>
                <a:lnTo>
                  <a:pt x="655093" y="354842"/>
                </a:lnTo>
                <a:lnTo>
                  <a:pt x="341194" y="648269"/>
                </a:lnTo>
                <a:lnTo>
                  <a:pt x="0" y="1084997"/>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3" name="Google Shape;623;p21"/>
          <p:cNvSpPr/>
          <p:nvPr/>
        </p:nvSpPr>
        <p:spPr>
          <a:xfrm>
            <a:off x="7671548" y="3784148"/>
            <a:ext cx="721062" cy="1321184"/>
          </a:xfrm>
          <a:custGeom>
            <a:avLst/>
            <a:gdLst/>
            <a:ahLst/>
            <a:cxnLst/>
            <a:rect l="l" t="t" r="r" b="b"/>
            <a:pathLst>
              <a:path w="738065" h="1355271" extrusionOk="0">
                <a:moveTo>
                  <a:pt x="738065" y="0"/>
                </a:moveTo>
                <a:lnTo>
                  <a:pt x="546996" y="150125"/>
                </a:lnTo>
                <a:lnTo>
                  <a:pt x="355927" y="293427"/>
                </a:lnTo>
                <a:lnTo>
                  <a:pt x="355927" y="402609"/>
                </a:lnTo>
                <a:lnTo>
                  <a:pt x="96620" y="580030"/>
                </a:lnTo>
                <a:lnTo>
                  <a:pt x="42029" y="757450"/>
                </a:lnTo>
                <a:lnTo>
                  <a:pt x="129188" y="915843"/>
                </a:lnTo>
                <a:lnTo>
                  <a:pt x="185796" y="1146840"/>
                </a:lnTo>
                <a:lnTo>
                  <a:pt x="113369" y="1276065"/>
                </a:lnTo>
                <a:cubicBezTo>
                  <a:pt x="79250" y="1269241"/>
                  <a:pt x="34119" y="1361735"/>
                  <a:pt x="0" y="1354911"/>
                </a:cubicBez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4" name="Google Shape;624;p21"/>
          <p:cNvSpPr/>
          <p:nvPr/>
        </p:nvSpPr>
        <p:spPr>
          <a:xfrm>
            <a:off x="906400" y="273250"/>
            <a:ext cx="5938200" cy="456600"/>
          </a:xfrm>
          <a:prstGeom prst="rect">
            <a:avLst/>
          </a:prstGeom>
          <a:solidFill>
            <a:srgbClr val="FFFFFF"/>
          </a:solidFill>
          <a:ln>
            <a:noFill/>
          </a:ln>
          <a:effectLst>
            <a:outerShdw blurRad="57150" dist="114300"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1"/>
          <p:cNvSpPr/>
          <p:nvPr/>
        </p:nvSpPr>
        <p:spPr>
          <a:xfrm>
            <a:off x="9348398" y="2054706"/>
            <a:ext cx="45719" cy="431537"/>
          </a:xfrm>
          <a:custGeom>
            <a:avLst/>
            <a:gdLst/>
            <a:ahLst/>
            <a:cxnLst/>
            <a:rect l="l" t="t" r="r" b="b"/>
            <a:pathLst>
              <a:path w="109182" h="491319" extrusionOk="0">
                <a:moveTo>
                  <a:pt x="109182" y="0"/>
                </a:moveTo>
                <a:lnTo>
                  <a:pt x="34120" y="232012"/>
                </a:lnTo>
                <a:lnTo>
                  <a:pt x="0" y="491319"/>
                </a:lnTo>
              </a:path>
            </a:pathLst>
          </a:cu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6" name="Google Shape;626;p21"/>
          <p:cNvSpPr/>
          <p:nvPr/>
        </p:nvSpPr>
        <p:spPr>
          <a:xfrm rot="685769">
            <a:off x="7561344" y="5822249"/>
            <a:ext cx="453335" cy="459005"/>
          </a:xfrm>
          <a:custGeom>
            <a:avLst/>
            <a:gdLst/>
            <a:ahLst/>
            <a:cxnLst/>
            <a:rect l="l" t="t" r="r" b="b"/>
            <a:pathLst>
              <a:path w="464024" h="470848" extrusionOk="0">
                <a:moveTo>
                  <a:pt x="464024" y="0"/>
                </a:moveTo>
                <a:lnTo>
                  <a:pt x="0" y="470848"/>
                </a:lnTo>
              </a:path>
            </a:pathLst>
          </a:custGeom>
          <a:noFill/>
          <a:ln w="57150" cap="flat" cmpd="sng">
            <a:solidFill>
              <a:srgbClr val="00B05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7" name="Google Shape;627;p21"/>
          <p:cNvSpPr/>
          <p:nvPr/>
        </p:nvSpPr>
        <p:spPr>
          <a:xfrm>
            <a:off x="5498352" y="1403728"/>
            <a:ext cx="4145810" cy="2472092"/>
          </a:xfrm>
          <a:custGeom>
            <a:avLst/>
            <a:gdLst/>
            <a:ahLst/>
            <a:cxnLst/>
            <a:rect l="l" t="t" r="r" b="b"/>
            <a:pathLst>
              <a:path w="3948750" h="2893768" extrusionOk="0">
                <a:moveTo>
                  <a:pt x="3948750" y="0"/>
                </a:moveTo>
                <a:cubicBezTo>
                  <a:pt x="3785281" y="81353"/>
                  <a:pt x="3675733" y="205708"/>
                  <a:pt x="3458343" y="244059"/>
                </a:cubicBezTo>
                <a:cubicBezTo>
                  <a:pt x="3208012" y="267950"/>
                  <a:pt x="2990032" y="399347"/>
                  <a:pt x="2772053" y="541492"/>
                </a:cubicBezTo>
                <a:cubicBezTo>
                  <a:pt x="2412031" y="825108"/>
                  <a:pt x="2076267" y="1185518"/>
                  <a:pt x="1640755" y="1329377"/>
                </a:cubicBezTo>
                <a:cubicBezTo>
                  <a:pt x="1316882" y="1596997"/>
                  <a:pt x="1151797" y="1934753"/>
                  <a:pt x="869799" y="2184991"/>
                </a:cubicBezTo>
                <a:cubicBezTo>
                  <a:pt x="587801" y="2435229"/>
                  <a:pt x="138136" y="2769342"/>
                  <a:pt x="0" y="2893768"/>
                </a:cubicBezTo>
              </a:path>
            </a:pathLst>
          </a:custGeom>
          <a:noFill/>
          <a:ln w="57150" cap="flat" cmpd="sng">
            <a:solidFill>
              <a:srgbClr val="00B0F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8" name="Google Shape;628;p21"/>
          <p:cNvSpPr/>
          <p:nvPr/>
        </p:nvSpPr>
        <p:spPr>
          <a:xfrm>
            <a:off x="858775" y="2700"/>
            <a:ext cx="8661600" cy="6858000"/>
          </a:xfrm>
          <a:prstGeom prst="rect">
            <a:avLst/>
          </a:prstGeom>
          <a:gradFill>
            <a:gsLst>
              <a:gs pos="0">
                <a:schemeClr val="lt1"/>
              </a:gs>
              <a:gs pos="57000">
                <a:srgbClr val="FFFFFF"/>
              </a:gs>
              <a:gs pos="81000">
                <a:srgbClr val="FFFFFF">
                  <a:alpha val="61176"/>
                </a:srgbClr>
              </a:gs>
              <a:gs pos="94000">
                <a:srgbClr val="FFFFFF">
                  <a:alpha val="0"/>
                </a:srgbClr>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629" name="Google Shape;629;p21"/>
          <p:cNvSpPr txBox="1"/>
          <p:nvPr/>
        </p:nvSpPr>
        <p:spPr>
          <a:xfrm>
            <a:off x="907777" y="834201"/>
            <a:ext cx="5106378" cy="5704200"/>
          </a:xfrm>
          <a:prstGeom prst="rect">
            <a:avLst/>
          </a:prstGeom>
          <a:noFill/>
          <a:ln>
            <a:noFill/>
          </a:ln>
        </p:spPr>
        <p:txBody>
          <a:bodyPr spcFirstLastPara="1" wrap="square" lIns="68575" tIns="34275" rIns="68575" bIns="34275" anchor="t" anchorCtr="0">
            <a:noAutofit/>
          </a:bodyPr>
          <a:lstStyle/>
          <a:p>
            <a:pPr marL="342900" marR="0" lvl="0" indent="-342900" algn="l" rtl="0">
              <a:lnSpc>
                <a:spcPct val="100000"/>
              </a:lnSpc>
              <a:spcBef>
                <a:spcPts val="1200"/>
              </a:spcBef>
              <a:spcAft>
                <a:spcPts val="0"/>
              </a:spcAft>
              <a:buClr>
                <a:srgbClr val="C6A557"/>
              </a:buClr>
              <a:buSzPts val="1800"/>
              <a:buFont typeface="Montserrat ExtraBold"/>
              <a:buChar char="•"/>
            </a:pPr>
            <a:r>
              <a:rPr lang="en-US" sz="1800" b="1" i="0" u="none" strike="noStrike" cap="none" dirty="0">
                <a:solidFill>
                  <a:srgbClr val="000000"/>
                </a:solidFill>
                <a:latin typeface="Montserrat"/>
                <a:ea typeface="Montserrat"/>
                <a:cs typeface="Montserrat"/>
                <a:sym typeface="Montserrat"/>
              </a:rPr>
              <a:t>Largest land package </a:t>
            </a:r>
            <a:r>
              <a:rPr lang="en-US" sz="1800" b="0" i="0" u="none" strike="noStrike" cap="none" dirty="0">
                <a:solidFill>
                  <a:srgbClr val="000000"/>
                </a:solidFill>
                <a:latin typeface="Montserrat"/>
                <a:ea typeface="Montserrat"/>
                <a:cs typeface="Montserrat"/>
                <a:sym typeface="Montserrat"/>
              </a:rPr>
              <a:t>and </a:t>
            </a:r>
            <a:r>
              <a:rPr lang="en-US" sz="1800" b="1" i="0" u="none" strike="noStrike" cap="none" dirty="0">
                <a:solidFill>
                  <a:srgbClr val="000000"/>
                </a:solidFill>
                <a:latin typeface="Montserrat"/>
                <a:ea typeface="Montserrat"/>
                <a:cs typeface="Montserrat"/>
                <a:sym typeface="Montserrat"/>
              </a:rPr>
              <a:t>best in class properties </a:t>
            </a:r>
            <a:r>
              <a:rPr lang="en-US" sz="1800" b="0" i="0" u="none" strike="noStrike" cap="none" dirty="0">
                <a:solidFill>
                  <a:srgbClr val="000000"/>
                </a:solidFill>
                <a:latin typeface="Montserrat"/>
                <a:ea typeface="Montserrat"/>
                <a:cs typeface="Montserrat"/>
                <a:sym typeface="Montserrat"/>
              </a:rPr>
              <a:t>in a developing gold camp </a:t>
            </a:r>
            <a:endParaRPr sz="1050" b="0" i="0" u="none" strike="noStrike" cap="none" dirty="0">
              <a:solidFill>
                <a:srgbClr val="000000"/>
              </a:solidFill>
              <a:latin typeface="Montserrat"/>
              <a:ea typeface="Montserrat"/>
              <a:cs typeface="Montserrat"/>
              <a:sym typeface="Montserrat"/>
            </a:endParaRPr>
          </a:p>
          <a:p>
            <a:pPr marL="342900" marR="0" lvl="0" indent="-342900" algn="l" rtl="0">
              <a:lnSpc>
                <a:spcPct val="100000"/>
              </a:lnSpc>
              <a:spcBef>
                <a:spcPts val="1200"/>
              </a:spcBef>
              <a:spcAft>
                <a:spcPts val="0"/>
              </a:spcAft>
              <a:buClr>
                <a:srgbClr val="C6A557"/>
              </a:buClr>
              <a:buSzPts val="1800"/>
              <a:buFont typeface="Montserrat ExtraBold"/>
              <a:buChar char="•"/>
            </a:pPr>
            <a:r>
              <a:rPr lang="en-US" sz="1800" b="0" i="0" u="none" strike="noStrike" cap="none" dirty="0">
                <a:solidFill>
                  <a:srgbClr val="000000"/>
                </a:solidFill>
                <a:latin typeface="Montserrat"/>
                <a:ea typeface="Montserrat"/>
                <a:cs typeface="Montserrat"/>
                <a:sym typeface="Montserrat"/>
              </a:rPr>
              <a:t>Nine unique projects (and counting)</a:t>
            </a:r>
          </a:p>
          <a:p>
            <a:pPr marL="342900" indent="-342900">
              <a:spcBef>
                <a:spcPts val="1200"/>
              </a:spcBef>
              <a:buClr>
                <a:srgbClr val="C6A557"/>
              </a:buClr>
              <a:buSzPts val="1800"/>
              <a:buFont typeface="Montserrat ExtraBold"/>
              <a:buChar char="•"/>
            </a:pPr>
            <a:r>
              <a:rPr lang="en-US" sz="1800" b="1" dirty="0">
                <a:latin typeface="Montserrat"/>
                <a:sym typeface="Montserrat"/>
              </a:rPr>
              <a:t>Starting Drilling May 27th, 2021</a:t>
            </a:r>
            <a:endParaRPr sz="1800" b="1" dirty="0">
              <a:latin typeface="Montserrat"/>
              <a:sym typeface="Montserrat"/>
            </a:endParaRPr>
          </a:p>
          <a:p>
            <a:pPr marL="342900" marR="0" lvl="0" indent="-342900" algn="l" rtl="0">
              <a:lnSpc>
                <a:spcPct val="100000"/>
              </a:lnSpc>
              <a:spcBef>
                <a:spcPts val="1200"/>
              </a:spcBef>
              <a:spcAft>
                <a:spcPts val="0"/>
              </a:spcAft>
              <a:buClr>
                <a:srgbClr val="C6A557"/>
              </a:buClr>
              <a:buSzPts val="1800"/>
              <a:buFont typeface="Montserrat ExtraBold"/>
              <a:buChar char="•"/>
            </a:pPr>
            <a:r>
              <a:rPr lang="en-US" sz="1800" b="1" i="0" u="none" strike="noStrike" cap="none" dirty="0">
                <a:solidFill>
                  <a:srgbClr val="000000"/>
                </a:solidFill>
                <a:latin typeface="Montserrat"/>
                <a:ea typeface="Montserrat"/>
                <a:cs typeface="Montserrat"/>
                <a:sym typeface="Montserrat"/>
              </a:rPr>
              <a:t>Innovative exploration </a:t>
            </a:r>
            <a:r>
              <a:rPr lang="en-US" sz="1800" b="0" i="0" u="none" strike="noStrike" cap="none" dirty="0">
                <a:solidFill>
                  <a:srgbClr val="000000"/>
                </a:solidFill>
                <a:latin typeface="Montserrat"/>
                <a:ea typeface="Montserrat"/>
                <a:cs typeface="Montserrat"/>
                <a:sym typeface="Montserrat"/>
              </a:rPr>
              <a:t>techniques; bring the world to our projects</a:t>
            </a:r>
            <a:endParaRPr sz="1050" b="0" i="0" u="none" strike="noStrike" cap="none" dirty="0">
              <a:solidFill>
                <a:srgbClr val="000000"/>
              </a:solidFill>
              <a:latin typeface="Montserrat"/>
              <a:ea typeface="Montserrat"/>
              <a:cs typeface="Montserrat"/>
              <a:sym typeface="Montserrat"/>
            </a:endParaRPr>
          </a:p>
          <a:p>
            <a:pPr marL="342900" marR="0" lvl="0" indent="-342900" algn="l" rtl="0">
              <a:lnSpc>
                <a:spcPct val="100000"/>
              </a:lnSpc>
              <a:spcBef>
                <a:spcPts val="1200"/>
              </a:spcBef>
              <a:spcAft>
                <a:spcPts val="0"/>
              </a:spcAft>
              <a:buClr>
                <a:srgbClr val="C6A557"/>
              </a:buClr>
              <a:buSzPts val="1800"/>
              <a:buFont typeface="Montserrat ExtraBold"/>
              <a:buChar char="•"/>
            </a:pPr>
            <a:r>
              <a:rPr lang="en-US" sz="1800" b="0" i="0" u="none" strike="noStrike" cap="none" dirty="0">
                <a:solidFill>
                  <a:srgbClr val="000000"/>
                </a:solidFill>
                <a:latin typeface="Montserrat"/>
                <a:ea typeface="Montserrat"/>
                <a:cs typeface="Montserrat"/>
                <a:sym typeface="Montserrat"/>
              </a:rPr>
              <a:t>Partnered </a:t>
            </a:r>
            <a:r>
              <a:rPr lang="en-US" sz="1800" b="0" i="0" u="none" strike="noStrike" cap="none" dirty="0" err="1">
                <a:solidFill>
                  <a:srgbClr val="000000"/>
                </a:solidFill>
                <a:latin typeface="Montserrat"/>
                <a:ea typeface="Montserrat"/>
                <a:cs typeface="Montserrat"/>
                <a:sym typeface="Montserrat"/>
              </a:rPr>
              <a:t>wth</a:t>
            </a:r>
            <a:r>
              <a:rPr lang="en-US" sz="1800" b="0" i="0" u="none" strike="noStrike" cap="none" dirty="0">
                <a:solidFill>
                  <a:srgbClr val="000000"/>
                </a:solidFill>
                <a:latin typeface="Montserrat"/>
                <a:ea typeface="Montserrat"/>
                <a:cs typeface="Montserrat"/>
                <a:sym typeface="Montserrat"/>
              </a:rPr>
              <a:t> </a:t>
            </a:r>
            <a:r>
              <a:rPr lang="en-US" sz="1800" b="1" i="0" u="none" strike="noStrike" cap="none" dirty="0">
                <a:solidFill>
                  <a:srgbClr val="000000"/>
                </a:solidFill>
                <a:latin typeface="Montserrat"/>
                <a:ea typeface="Montserrat"/>
                <a:cs typeface="Montserrat"/>
                <a:sym typeface="Montserrat"/>
              </a:rPr>
              <a:t>Goldspot</a:t>
            </a:r>
            <a:r>
              <a:rPr lang="en-US" sz="1800" b="0" i="0" u="none" strike="noStrike" cap="none" dirty="0">
                <a:solidFill>
                  <a:srgbClr val="000000"/>
                </a:solidFill>
                <a:latin typeface="Montserrat"/>
                <a:ea typeface="Montserrat"/>
                <a:cs typeface="Montserrat"/>
                <a:sym typeface="Montserrat"/>
              </a:rPr>
              <a:t> </a:t>
            </a:r>
            <a:r>
              <a:rPr lang="en-US" sz="1800" b="1" i="0" u="none" strike="noStrike" cap="none" dirty="0">
                <a:solidFill>
                  <a:srgbClr val="000000"/>
                </a:solidFill>
                <a:latin typeface="Montserrat"/>
                <a:ea typeface="Montserrat"/>
                <a:cs typeface="Montserrat"/>
                <a:sym typeface="Montserrat"/>
              </a:rPr>
              <a:t>Discovery Corp.</a:t>
            </a:r>
            <a:r>
              <a:rPr lang="en-US" sz="1800" b="0" i="0" u="none" strike="noStrike" cap="none" dirty="0">
                <a:solidFill>
                  <a:srgbClr val="000000"/>
                </a:solidFill>
                <a:latin typeface="Montserrat"/>
                <a:ea typeface="Montserrat"/>
                <a:cs typeface="Montserrat"/>
                <a:sym typeface="Montserrat"/>
              </a:rPr>
              <a:t> who have a record of discovery in the Exploits Subzone Gold Belt</a:t>
            </a:r>
            <a:endParaRPr sz="1050" b="0" i="0" u="none" strike="noStrike" cap="none" dirty="0">
              <a:solidFill>
                <a:srgbClr val="000000"/>
              </a:solidFill>
              <a:latin typeface="Montserrat"/>
              <a:ea typeface="Montserrat"/>
              <a:cs typeface="Montserrat"/>
              <a:sym typeface="Montserrat"/>
            </a:endParaRPr>
          </a:p>
          <a:p>
            <a:pPr marL="342900" marR="0" lvl="0" indent="-342900" algn="l" rtl="0">
              <a:lnSpc>
                <a:spcPct val="100000"/>
              </a:lnSpc>
              <a:spcBef>
                <a:spcPts val="1200"/>
              </a:spcBef>
              <a:spcAft>
                <a:spcPts val="0"/>
              </a:spcAft>
              <a:buClr>
                <a:srgbClr val="C6A557"/>
              </a:buClr>
              <a:buSzPts val="1800"/>
              <a:buFont typeface="Montserrat ExtraBold"/>
              <a:buChar char="•"/>
            </a:pPr>
            <a:r>
              <a:rPr lang="en-US" sz="1800" b="0" i="0" u="none" strike="noStrike" cap="none" dirty="0">
                <a:solidFill>
                  <a:srgbClr val="000000"/>
                </a:solidFill>
                <a:latin typeface="Montserrat"/>
                <a:ea typeface="Montserrat"/>
                <a:cs typeface="Montserrat"/>
                <a:sym typeface="Montserrat"/>
              </a:rPr>
              <a:t>Strong </a:t>
            </a:r>
            <a:r>
              <a:rPr lang="en-US" sz="1800" b="1" i="0" u="none" strike="noStrike" cap="none" dirty="0">
                <a:solidFill>
                  <a:srgbClr val="000000"/>
                </a:solidFill>
                <a:latin typeface="Montserrat"/>
                <a:ea typeface="Montserrat"/>
                <a:cs typeface="Montserrat"/>
                <a:sym typeface="Montserrat"/>
              </a:rPr>
              <a:t>management, directors, advisory board and local team.</a:t>
            </a:r>
            <a:r>
              <a:rPr lang="en-US" sz="1800" b="0" i="0" u="none" strike="noStrike" cap="none" dirty="0">
                <a:solidFill>
                  <a:srgbClr val="000000"/>
                </a:solidFill>
                <a:latin typeface="Montserrat"/>
                <a:ea typeface="Montserrat"/>
                <a:cs typeface="Montserrat"/>
                <a:sym typeface="Montserrat"/>
              </a:rPr>
              <a:t> </a:t>
            </a:r>
          </a:p>
          <a:p>
            <a:pPr marL="342900" marR="0" lvl="0" indent="-342900" algn="l" rtl="0">
              <a:lnSpc>
                <a:spcPct val="100000"/>
              </a:lnSpc>
              <a:spcBef>
                <a:spcPts val="1200"/>
              </a:spcBef>
              <a:spcAft>
                <a:spcPts val="0"/>
              </a:spcAft>
              <a:buClr>
                <a:srgbClr val="C6A557"/>
              </a:buClr>
              <a:buSzPts val="1800"/>
              <a:buFont typeface="Montserrat ExtraBold"/>
              <a:buChar char="•"/>
            </a:pPr>
            <a:r>
              <a:rPr lang="en-US" sz="1800" b="1" i="0" u="none" strike="noStrike" cap="none" dirty="0">
                <a:solidFill>
                  <a:srgbClr val="000000"/>
                </a:solidFill>
                <a:latin typeface="Montserrat"/>
                <a:ea typeface="Montserrat"/>
                <a:cs typeface="Montserrat"/>
                <a:sym typeface="Montserrat"/>
              </a:rPr>
              <a:t>Cashed up with $14M</a:t>
            </a:r>
          </a:p>
          <a:p>
            <a:pPr marL="342900" marR="0" lvl="0" indent="-342900" algn="l" rtl="0">
              <a:lnSpc>
                <a:spcPct val="100000"/>
              </a:lnSpc>
              <a:spcBef>
                <a:spcPts val="1200"/>
              </a:spcBef>
              <a:spcAft>
                <a:spcPts val="0"/>
              </a:spcAft>
              <a:buClr>
                <a:srgbClr val="C6A557"/>
              </a:buClr>
              <a:buSzPts val="1800"/>
              <a:buFont typeface="Montserrat ExtraBold"/>
              <a:buChar char="•"/>
            </a:pPr>
            <a:r>
              <a:rPr lang="en-US" sz="1800" b="1" dirty="0">
                <a:latin typeface="Montserrat"/>
                <a:ea typeface="Montserrat"/>
                <a:cs typeface="Montserrat"/>
                <a:sym typeface="Montserrat"/>
              </a:rPr>
              <a:t>Very liquid shares</a:t>
            </a:r>
            <a:endParaRPr sz="1050" b="1"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1200"/>
              </a:spcBef>
              <a:spcAft>
                <a:spcPts val="1200"/>
              </a:spcAft>
              <a:buClr>
                <a:srgbClr val="000000"/>
              </a:buClr>
              <a:buSzPts val="2000"/>
              <a:buFont typeface="Arial"/>
              <a:buNone/>
            </a:pPr>
            <a:r>
              <a:rPr lang="en-US" sz="1800" b="0" i="0" u="none" strike="noStrike" cap="none" dirty="0">
                <a:solidFill>
                  <a:srgbClr val="000000"/>
                </a:solidFill>
                <a:latin typeface="Montserrat"/>
                <a:ea typeface="Montserrat"/>
                <a:cs typeface="Montserrat"/>
                <a:sym typeface="Montserrat"/>
              </a:rPr>
              <a:t>Listed on the CSE, OTCQB and Frankfurt exchanges.</a:t>
            </a:r>
            <a:endParaRPr sz="1050" b="0" i="0" u="none" strike="noStrike" cap="none" dirty="0">
              <a:solidFill>
                <a:srgbClr val="000000"/>
              </a:solidFill>
              <a:latin typeface="Montserrat"/>
              <a:ea typeface="Montserrat"/>
              <a:cs typeface="Montserrat"/>
              <a:sym typeface="Montserrat"/>
            </a:endParaRPr>
          </a:p>
        </p:txBody>
      </p:sp>
      <p:sp>
        <p:nvSpPr>
          <p:cNvPr id="630" name="Google Shape;630;p21"/>
          <p:cNvSpPr txBox="1"/>
          <p:nvPr/>
        </p:nvSpPr>
        <p:spPr>
          <a:xfrm>
            <a:off x="873978" y="297730"/>
            <a:ext cx="631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EXPLOITS DISCOVERY </a:t>
            </a:r>
            <a:r>
              <a:rPr lang="en-US" sz="2400" b="0" i="0" u="none" strike="noStrike" cap="none">
                <a:solidFill>
                  <a:srgbClr val="C6A557"/>
                </a:solidFill>
                <a:latin typeface="Montserrat ExtraBold"/>
                <a:ea typeface="Montserrat ExtraBold"/>
                <a:cs typeface="Montserrat ExtraBold"/>
                <a:sym typeface="Montserrat ExtraBold"/>
              </a:rPr>
              <a:t>DIFFERENCE</a:t>
            </a:r>
            <a:endParaRPr sz="1000" b="0" i="0" u="none" strike="noStrike" cap="none">
              <a:solidFill>
                <a:srgbClr val="C6A557"/>
              </a:solidFill>
              <a:latin typeface="Montserrat ExtraBold"/>
              <a:ea typeface="Montserrat ExtraBold"/>
              <a:cs typeface="Montserrat ExtraBold"/>
              <a:sym typeface="Montserrat ExtraBold"/>
            </a:endParaRPr>
          </a:p>
        </p:txBody>
      </p:sp>
      <p:sp>
        <p:nvSpPr>
          <p:cNvPr id="631" name="Google Shape;631;p21"/>
          <p:cNvSpPr txBox="1"/>
          <p:nvPr/>
        </p:nvSpPr>
        <p:spPr>
          <a:xfrm>
            <a:off x="5900725" y="3724450"/>
            <a:ext cx="1724400" cy="7695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GREAT BEND</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Appleton Fault</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Dog Bay line</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Joe Batts Pond Line</a:t>
            </a:r>
            <a:endParaRPr sz="1400" b="0" i="0" u="none" strike="noStrike" cap="none">
              <a:solidFill>
                <a:srgbClr val="000000"/>
              </a:solidFill>
              <a:latin typeface="Montserrat"/>
              <a:ea typeface="Montserrat"/>
              <a:cs typeface="Montserrat"/>
              <a:sym typeface="Montserrat"/>
            </a:endParaRPr>
          </a:p>
        </p:txBody>
      </p:sp>
      <p:sp>
        <p:nvSpPr>
          <p:cNvPr id="632" name="Google Shape;632;p21"/>
          <p:cNvSpPr txBox="1"/>
          <p:nvPr/>
        </p:nvSpPr>
        <p:spPr>
          <a:xfrm>
            <a:off x="6126612" y="4862221"/>
            <a:ext cx="1670700" cy="6003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Katie Project </a:t>
            </a:r>
            <a:endParaRPr sz="14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Gold and Zinc</a:t>
            </a:r>
            <a:endParaRPr sz="11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VMS mineralization</a:t>
            </a:r>
            <a:endParaRPr sz="1100" b="1" i="0" u="none" strike="noStrike" cap="none">
              <a:solidFill>
                <a:srgbClr val="000000"/>
              </a:solidFill>
              <a:latin typeface="Montserrat"/>
              <a:ea typeface="Montserrat"/>
              <a:cs typeface="Montserrat"/>
              <a:sym typeface="Montserrat"/>
            </a:endParaRPr>
          </a:p>
        </p:txBody>
      </p:sp>
      <p:sp>
        <p:nvSpPr>
          <p:cNvPr id="633" name="Google Shape;633;p21"/>
          <p:cNvSpPr txBox="1"/>
          <p:nvPr/>
        </p:nvSpPr>
        <p:spPr>
          <a:xfrm>
            <a:off x="5954388" y="5985891"/>
            <a:ext cx="1523700" cy="6003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TRUE GRIT</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0.6 g/t over 117m</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SGH completed</a:t>
            </a:r>
            <a:endParaRPr sz="1400" b="0" i="0" u="none" strike="noStrike" cap="none">
              <a:solidFill>
                <a:srgbClr val="000000"/>
              </a:solidFill>
              <a:latin typeface="Montserrat"/>
              <a:ea typeface="Montserrat"/>
              <a:cs typeface="Montserrat"/>
              <a:sym typeface="Montserrat"/>
            </a:endParaRPr>
          </a:p>
        </p:txBody>
      </p:sp>
      <p:sp>
        <p:nvSpPr>
          <p:cNvPr id="634" name="Google Shape;634;p21"/>
          <p:cNvSpPr txBox="1"/>
          <p:nvPr/>
        </p:nvSpPr>
        <p:spPr>
          <a:xfrm>
            <a:off x="6481238" y="840650"/>
            <a:ext cx="2425800" cy="6003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MT. PEYTON NORTH</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Intersection of Valentine Lake </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Structure and Dog Bay line</a:t>
            </a:r>
            <a:endParaRPr sz="1400" b="0" i="0" u="none" strike="noStrike" cap="none">
              <a:solidFill>
                <a:srgbClr val="000000"/>
              </a:solidFill>
              <a:latin typeface="Montserrat"/>
              <a:ea typeface="Montserrat"/>
              <a:cs typeface="Montserrat"/>
              <a:sym typeface="Montserrat"/>
            </a:endParaRPr>
          </a:p>
        </p:txBody>
      </p:sp>
      <p:sp>
        <p:nvSpPr>
          <p:cNvPr id="635" name="Google Shape;635;p21"/>
          <p:cNvSpPr txBox="1"/>
          <p:nvPr/>
        </p:nvSpPr>
        <p:spPr>
          <a:xfrm>
            <a:off x="6985062" y="2079425"/>
            <a:ext cx="2079300" cy="4308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MT. PEYTON</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164 g/t Au grab (Noranda)</a:t>
            </a:r>
            <a:endParaRPr sz="1400" b="0" i="0" u="none" strike="noStrike" cap="none">
              <a:solidFill>
                <a:srgbClr val="000000"/>
              </a:solidFill>
              <a:latin typeface="Montserrat"/>
              <a:ea typeface="Montserrat"/>
              <a:cs typeface="Montserrat"/>
              <a:sym typeface="Montserrat"/>
            </a:endParaRPr>
          </a:p>
        </p:txBody>
      </p:sp>
      <p:sp>
        <p:nvSpPr>
          <p:cNvPr id="636" name="Google Shape;636;p21"/>
          <p:cNvSpPr txBox="1"/>
          <p:nvPr/>
        </p:nvSpPr>
        <p:spPr>
          <a:xfrm>
            <a:off x="10098586" y="91799"/>
            <a:ext cx="1998300" cy="9387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DOG BAY</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Dog Bay Line</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and Appleton Fault</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Visible gold in outcrops</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SGH pending</a:t>
            </a:r>
            <a:endParaRPr sz="1100" b="1" i="0" u="none" strike="noStrike" cap="none">
              <a:solidFill>
                <a:srgbClr val="000000"/>
              </a:solidFill>
              <a:latin typeface="Montserrat"/>
              <a:ea typeface="Montserrat"/>
              <a:cs typeface="Montserrat"/>
              <a:sym typeface="Montserrat"/>
            </a:endParaRPr>
          </a:p>
        </p:txBody>
      </p:sp>
      <p:sp>
        <p:nvSpPr>
          <p:cNvPr id="637" name="Google Shape;637;p21"/>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24</a:t>
            </a:fld>
            <a:endParaRPr b="0">
              <a:solidFill>
                <a:srgbClr val="FFFFFF"/>
              </a:solidFill>
              <a:latin typeface="Montserrat ExtraBold"/>
              <a:ea typeface="Montserrat ExtraBold"/>
              <a:cs typeface="Montserrat ExtraBold"/>
              <a:sym typeface="Montserrat ExtraBold"/>
            </a:endParaRPr>
          </a:p>
        </p:txBody>
      </p:sp>
      <p:sp>
        <p:nvSpPr>
          <p:cNvPr id="638" name="Google Shape;638;p21"/>
          <p:cNvSpPr txBox="1"/>
          <p:nvPr/>
        </p:nvSpPr>
        <p:spPr>
          <a:xfrm>
            <a:off x="10386232" y="1268444"/>
            <a:ext cx="1778700" cy="430800"/>
          </a:xfrm>
          <a:prstGeom prst="rect">
            <a:avLst/>
          </a:prstGeom>
          <a:solidFill>
            <a:srgbClr val="F1F4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Montserrat"/>
                <a:ea typeface="Montserrat"/>
                <a:cs typeface="Montserrat"/>
                <a:sym typeface="Montserrat"/>
              </a:rPr>
              <a:t>GAZEEBOW</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Montserrat"/>
                <a:ea typeface="Montserrat"/>
                <a:cs typeface="Montserrat"/>
                <a:sym typeface="Montserrat"/>
              </a:rPr>
              <a:t>Joe Batts Pond Line</a:t>
            </a: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0"/>
          <p:cNvSpPr txBox="1"/>
          <p:nvPr/>
        </p:nvSpPr>
        <p:spPr>
          <a:xfrm>
            <a:off x="918419" y="302549"/>
            <a:ext cx="6901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Montserrat ExtraBold"/>
                <a:ea typeface="Montserrat ExtraBold"/>
                <a:cs typeface="Montserrat ExtraBold"/>
                <a:sym typeface="Montserrat ExtraBold"/>
              </a:rPr>
              <a:t>EXPLOITS SUBZONE </a:t>
            </a:r>
            <a:r>
              <a:rPr lang="en-US" sz="2400" b="0" i="0" u="none" strike="noStrike" cap="none">
                <a:solidFill>
                  <a:srgbClr val="C6A557"/>
                </a:solidFill>
                <a:latin typeface="Montserrat ExtraBold"/>
                <a:ea typeface="Montserrat ExtraBold"/>
                <a:cs typeface="Montserrat ExtraBold"/>
                <a:sym typeface="Montserrat ExtraBold"/>
              </a:rPr>
              <a:t>AREA PLAY MAP</a:t>
            </a:r>
            <a:endParaRPr sz="2400" b="0" i="0" u="none" strike="noStrike" cap="none">
              <a:solidFill>
                <a:srgbClr val="C6A557"/>
              </a:solidFill>
              <a:latin typeface="Montserrat ExtraBold"/>
              <a:ea typeface="Montserrat ExtraBold"/>
              <a:cs typeface="Montserrat ExtraBold"/>
              <a:sym typeface="Montserrat ExtraBold"/>
            </a:endParaRPr>
          </a:p>
        </p:txBody>
      </p:sp>
      <p:sp>
        <p:nvSpPr>
          <p:cNvPr id="591" name="Google Shape;591;p20"/>
          <p:cNvSpPr txBox="1"/>
          <p:nvPr/>
        </p:nvSpPr>
        <p:spPr>
          <a:xfrm>
            <a:off x="896875" y="964660"/>
            <a:ext cx="4968000" cy="42636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000000"/>
                </a:solidFill>
                <a:latin typeface="Montserrat"/>
                <a:ea typeface="Montserrat"/>
                <a:cs typeface="Montserrat"/>
                <a:sym typeface="Montserrat"/>
              </a:rPr>
              <a:t>Exploits leads the way with </a:t>
            </a:r>
            <a:br>
              <a:rPr lang="en-US" sz="2200" b="0" i="0" u="none" strike="noStrike" cap="none">
                <a:solidFill>
                  <a:srgbClr val="000000"/>
                </a:solidFill>
                <a:latin typeface="Montserrat"/>
                <a:ea typeface="Montserrat"/>
                <a:cs typeface="Montserrat"/>
                <a:sym typeface="Montserrat"/>
              </a:rPr>
            </a:br>
            <a:r>
              <a:rPr lang="en-US" sz="2200" b="0" i="0" u="none" strike="noStrike" cap="none">
                <a:solidFill>
                  <a:srgbClr val="000000"/>
                </a:solidFill>
                <a:latin typeface="Montserrat"/>
                <a:ea typeface="Montserrat"/>
                <a:cs typeface="Montserrat"/>
                <a:sym typeface="Montserrat"/>
              </a:rPr>
              <a:t>the creation of the Exploits Subzone Area Play Map.</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2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000000"/>
                </a:solidFill>
                <a:latin typeface="Montserrat"/>
                <a:ea typeface="Montserrat"/>
                <a:cs typeface="Montserrat"/>
                <a:sym typeface="Montserrat"/>
              </a:rPr>
              <a:t>Over </a:t>
            </a:r>
            <a:r>
              <a:rPr lang="en-US" sz="2200" b="1" i="0" u="none" strike="noStrike" cap="none">
                <a:solidFill>
                  <a:srgbClr val="000000"/>
                </a:solidFill>
                <a:latin typeface="Montserrat"/>
                <a:ea typeface="Montserrat"/>
                <a:cs typeface="Montserrat"/>
                <a:sym typeface="Montserrat"/>
              </a:rPr>
              <a:t>30 companies </a:t>
            </a:r>
            <a:r>
              <a:rPr lang="en-US" sz="2200" b="0" i="0" u="none" strike="noStrike" cap="none">
                <a:solidFill>
                  <a:srgbClr val="000000"/>
                </a:solidFill>
                <a:latin typeface="Montserrat"/>
                <a:ea typeface="Montserrat"/>
                <a:cs typeface="Montserrat"/>
                <a:sym typeface="Montserrat"/>
              </a:rPr>
              <a:t>currently participating in the Newfoundland Gold Rush.</a:t>
            </a:r>
            <a:endParaRPr sz="1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endParaRPr sz="22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2700" b="0" i="0" u="sng" strike="noStrike" cap="none">
                <a:solidFill>
                  <a:srgbClr val="C6A557"/>
                </a:solidFill>
                <a:latin typeface="Montserrat ExtraBold"/>
                <a:ea typeface="Montserrat ExtraBold"/>
                <a:cs typeface="Montserrat ExtraBold"/>
                <a:sym typeface="Montserrat ExtraBold"/>
                <a:hlinkClick r:id="rId3">
                  <a:extLst>
                    <a:ext uri="{A12FA001-AC4F-418D-AE19-62706E023703}">
                      <ahyp:hlinkClr xmlns:ahyp="http://schemas.microsoft.com/office/drawing/2018/hyperlinkcolor" val="tx"/>
                    </a:ext>
                  </a:extLst>
                </a:hlinkClick>
              </a:rPr>
              <a:t>WWW.EXPLOITS.GOLD</a:t>
            </a:r>
            <a:r>
              <a:rPr lang="en-US" sz="2900" b="1" i="0" u="none" strike="noStrike" cap="none">
                <a:solidFill>
                  <a:srgbClr val="C69357"/>
                </a:solidFill>
                <a:latin typeface="Montserrat"/>
                <a:ea typeface="Montserrat"/>
                <a:cs typeface="Montserrat"/>
                <a:sym typeface="Montserrat"/>
              </a:rPr>
              <a:t> </a:t>
            </a:r>
            <a:endParaRPr sz="1100" b="0" i="0" u="none" strike="noStrike" cap="none">
              <a:solidFill>
                <a:srgbClr val="C6935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000000"/>
                </a:solidFill>
                <a:latin typeface="Montserrat"/>
                <a:ea typeface="Montserrat"/>
                <a:cs typeface="Montserrat"/>
                <a:sym typeface="Montserrat"/>
              </a:rPr>
              <a:t>Download the latest version </a:t>
            </a:r>
            <a:br>
              <a:rPr lang="en-US" sz="2200" b="0" i="0" u="none" strike="noStrike" cap="none">
                <a:solidFill>
                  <a:srgbClr val="000000"/>
                </a:solidFill>
                <a:latin typeface="Montserrat"/>
                <a:ea typeface="Montserrat"/>
                <a:cs typeface="Montserrat"/>
                <a:sym typeface="Montserrat"/>
              </a:rPr>
            </a:br>
            <a:r>
              <a:rPr lang="en-US" sz="2200" b="0" i="0" u="none" strike="noStrike" cap="none">
                <a:solidFill>
                  <a:srgbClr val="000000"/>
                </a:solidFill>
                <a:latin typeface="Montserrat"/>
                <a:ea typeface="Montserrat"/>
                <a:cs typeface="Montserrat"/>
                <a:sym typeface="Montserrat"/>
              </a:rPr>
              <a:t>from our website – we update </a:t>
            </a:r>
            <a:br>
              <a:rPr lang="en-US" sz="2200" b="0" i="0" u="none" strike="noStrike" cap="none">
                <a:solidFill>
                  <a:srgbClr val="000000"/>
                </a:solidFill>
                <a:latin typeface="Montserrat"/>
                <a:ea typeface="Montserrat"/>
                <a:cs typeface="Montserrat"/>
                <a:sym typeface="Montserrat"/>
              </a:rPr>
            </a:br>
            <a:r>
              <a:rPr lang="en-US" sz="2200" b="0" i="0" u="none" strike="noStrike" cap="none">
                <a:solidFill>
                  <a:srgbClr val="000000"/>
                </a:solidFill>
                <a:latin typeface="Montserrat"/>
                <a:ea typeface="Montserrat"/>
                <a:cs typeface="Montserrat"/>
                <a:sym typeface="Montserrat"/>
              </a:rPr>
              <a:t>it regularly!</a:t>
            </a:r>
            <a:endParaRPr sz="2200" b="0" i="0" u="none" strike="noStrike" cap="none">
              <a:solidFill>
                <a:srgbClr val="000000"/>
              </a:solidFill>
              <a:latin typeface="Montserrat"/>
              <a:ea typeface="Montserrat"/>
              <a:cs typeface="Montserrat"/>
              <a:sym typeface="Montserrat"/>
            </a:endParaRPr>
          </a:p>
        </p:txBody>
      </p:sp>
      <p:sp>
        <p:nvSpPr>
          <p:cNvPr id="592" name="Google Shape;592;p20"/>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25</a:t>
            </a:fld>
            <a:endParaRPr b="0">
              <a:solidFill>
                <a:srgbClr val="FFFFFF"/>
              </a:solidFill>
              <a:latin typeface="Montserrat ExtraBold"/>
              <a:ea typeface="Montserrat ExtraBold"/>
              <a:cs typeface="Montserrat ExtraBold"/>
              <a:sym typeface="Montserrat ExtraBold"/>
            </a:endParaRPr>
          </a:p>
        </p:txBody>
      </p:sp>
      <p:pic>
        <p:nvPicPr>
          <p:cNvPr id="593" name="Google Shape;593;p20"/>
          <p:cNvPicPr preferRelativeResize="0"/>
          <p:nvPr/>
        </p:nvPicPr>
        <p:blipFill rotWithShape="1">
          <a:blip r:embed="rId4">
            <a:alphaModFix/>
          </a:blip>
          <a:srcRect/>
          <a:stretch/>
        </p:blipFill>
        <p:spPr>
          <a:xfrm>
            <a:off x="6215556" y="976652"/>
            <a:ext cx="5686758" cy="55787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a14131030_0_0"/>
          <p:cNvSpPr txBox="1"/>
          <p:nvPr/>
        </p:nvSpPr>
        <p:spPr>
          <a:xfrm>
            <a:off x="915480" y="293928"/>
            <a:ext cx="10990573"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Montserrat ExtraBold"/>
                <a:ea typeface="Montserrat ExtraBold"/>
                <a:cs typeface="Montserrat ExtraBold"/>
                <a:sym typeface="Montserrat ExtraBold"/>
              </a:rPr>
              <a:t>A </a:t>
            </a:r>
            <a:r>
              <a:rPr lang="en-US" sz="2400" dirty="0">
                <a:solidFill>
                  <a:schemeClr val="accent4">
                    <a:lumMod val="75000"/>
                  </a:schemeClr>
                </a:solidFill>
                <a:latin typeface="Montserrat ExtraBold"/>
                <a:sym typeface="Montserrat ExtraBold"/>
              </a:rPr>
              <a:t>Winning</a:t>
            </a:r>
            <a:r>
              <a:rPr lang="en-US" sz="2400" dirty="0">
                <a:latin typeface="Montserrat ExtraBold"/>
                <a:ea typeface="Montserrat ExtraBold"/>
                <a:cs typeface="Montserrat ExtraBold"/>
                <a:sym typeface="Montserrat ExtraBold"/>
              </a:rPr>
              <a:t> Team &amp; Strategy with the</a:t>
            </a:r>
            <a:r>
              <a:rPr lang="en-US" sz="2400" b="0" i="0" u="none" strike="noStrike" cap="none" dirty="0">
                <a:solidFill>
                  <a:srgbClr val="000000"/>
                </a:solidFill>
                <a:latin typeface="Montserrat ExtraBold"/>
                <a:ea typeface="Montserrat ExtraBold"/>
                <a:cs typeface="Montserrat ExtraBold"/>
                <a:sym typeface="Montserrat ExtraBold"/>
              </a:rPr>
              <a:t> </a:t>
            </a:r>
            <a:r>
              <a:rPr lang="en-US" sz="2400" dirty="0">
                <a:solidFill>
                  <a:schemeClr val="accent4">
                    <a:lumMod val="75000"/>
                  </a:schemeClr>
                </a:solidFill>
                <a:latin typeface="Montserrat ExtraBold"/>
                <a:ea typeface="Montserrat ExtraBold"/>
                <a:cs typeface="Montserrat ExtraBold"/>
                <a:sym typeface="Montserrat ExtraBold"/>
              </a:rPr>
              <a:t>Largest Land </a:t>
            </a:r>
            <a:r>
              <a:rPr lang="en-US" sz="2400" dirty="0">
                <a:latin typeface="Montserrat ExtraBold"/>
                <a:sym typeface="Montserrat ExtraBold"/>
              </a:rPr>
              <a:t>Package in NFL</a:t>
            </a:r>
            <a:endParaRPr sz="2400" dirty="0">
              <a:latin typeface="Montserrat ExtraBold"/>
              <a:sym typeface="Montserrat ExtraBold"/>
            </a:endParaRPr>
          </a:p>
        </p:txBody>
      </p:sp>
      <p:sp>
        <p:nvSpPr>
          <p:cNvPr id="155" name="Google Shape;155;gba14131030_0_0"/>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26</a:t>
            </a:fld>
            <a:endParaRPr b="0">
              <a:solidFill>
                <a:srgbClr val="FFFFFF"/>
              </a:solidFill>
              <a:latin typeface="Montserrat ExtraBold"/>
              <a:ea typeface="Montserrat ExtraBold"/>
              <a:cs typeface="Montserrat ExtraBold"/>
              <a:sym typeface="Montserrat ExtraBold"/>
            </a:endParaRPr>
          </a:p>
        </p:txBody>
      </p:sp>
      <p:sp>
        <p:nvSpPr>
          <p:cNvPr id="201" name="Google Shape;153;gba14131030_0_0">
            <a:extLst>
              <a:ext uri="{FF2B5EF4-FFF2-40B4-BE49-F238E27FC236}">
                <a16:creationId xmlns:a16="http://schemas.microsoft.com/office/drawing/2014/main" id="{DBB2CD81-BB25-4A2D-9634-062F2B1D54A1}"/>
              </a:ext>
            </a:extLst>
          </p:cNvPr>
          <p:cNvSpPr txBox="1"/>
          <p:nvPr/>
        </p:nvSpPr>
        <p:spPr>
          <a:xfrm>
            <a:off x="5194383" y="4674238"/>
            <a:ext cx="2432765"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LOCAL </a:t>
            </a:r>
            <a:r>
              <a:rPr lang="en-US" sz="2400" dirty="0">
                <a:solidFill>
                  <a:srgbClr val="C6A557"/>
                </a:solidFill>
                <a:latin typeface="Montserrat ExtraBold"/>
                <a:ea typeface="Montserrat ExtraBold"/>
                <a:cs typeface="Montserrat ExtraBold"/>
                <a:sym typeface="Montserrat ExtraBold"/>
              </a:rPr>
              <a:t>TEAM</a:t>
            </a:r>
            <a:endParaRPr sz="1400" b="0" i="0" u="none" strike="noStrike" cap="none" dirty="0">
              <a:solidFill>
                <a:srgbClr val="C6A557"/>
              </a:solidFill>
              <a:latin typeface="Montserrat ExtraBold"/>
              <a:ea typeface="Montserrat ExtraBold"/>
              <a:cs typeface="Montserrat ExtraBold"/>
              <a:sym typeface="Montserrat ExtraBold"/>
            </a:endParaRPr>
          </a:p>
        </p:txBody>
      </p:sp>
      <p:grpSp>
        <p:nvGrpSpPr>
          <p:cNvPr id="213" name="Group 212">
            <a:extLst>
              <a:ext uri="{FF2B5EF4-FFF2-40B4-BE49-F238E27FC236}">
                <a16:creationId xmlns:a16="http://schemas.microsoft.com/office/drawing/2014/main" id="{FBBF3BEE-97AD-4ACA-BC85-39C2E5548B66}"/>
              </a:ext>
            </a:extLst>
          </p:cNvPr>
          <p:cNvGrpSpPr/>
          <p:nvPr/>
        </p:nvGrpSpPr>
        <p:grpSpPr>
          <a:xfrm>
            <a:off x="1025433" y="3134596"/>
            <a:ext cx="3236959" cy="1823979"/>
            <a:chOff x="6307322" y="2421239"/>
            <a:chExt cx="3236959" cy="1823979"/>
          </a:xfrm>
        </p:grpSpPr>
        <p:pic>
          <p:nvPicPr>
            <p:cNvPr id="200" name="Picture 199">
              <a:extLst>
                <a:ext uri="{FF2B5EF4-FFF2-40B4-BE49-F238E27FC236}">
                  <a16:creationId xmlns:a16="http://schemas.microsoft.com/office/drawing/2014/main" id="{758B87B2-DF68-450B-A81D-C4662F7156FE}"/>
                </a:ext>
              </a:extLst>
            </p:cNvPr>
            <p:cNvPicPr>
              <a:picLocks noChangeAspect="1"/>
            </p:cNvPicPr>
            <p:nvPr/>
          </p:nvPicPr>
          <p:blipFill>
            <a:blip r:embed="rId3"/>
            <a:stretch>
              <a:fillRect/>
            </a:stretch>
          </p:blipFill>
          <p:spPr>
            <a:xfrm>
              <a:off x="6307322" y="2421239"/>
              <a:ext cx="1257300" cy="1371600"/>
            </a:xfrm>
            <a:prstGeom prst="rect">
              <a:avLst/>
            </a:prstGeom>
          </p:spPr>
        </p:pic>
        <p:pic>
          <p:nvPicPr>
            <p:cNvPr id="205" name="Picture 204">
              <a:extLst>
                <a:ext uri="{FF2B5EF4-FFF2-40B4-BE49-F238E27FC236}">
                  <a16:creationId xmlns:a16="http://schemas.microsoft.com/office/drawing/2014/main" id="{ADB93E05-8742-4E45-8CA4-DC88EDB9DBDA}"/>
                </a:ext>
              </a:extLst>
            </p:cNvPr>
            <p:cNvPicPr>
              <a:picLocks noChangeAspect="1"/>
            </p:cNvPicPr>
            <p:nvPr/>
          </p:nvPicPr>
          <p:blipFill>
            <a:blip r:embed="rId4"/>
            <a:stretch>
              <a:fillRect/>
            </a:stretch>
          </p:blipFill>
          <p:spPr>
            <a:xfrm>
              <a:off x="7716073" y="2521258"/>
              <a:ext cx="835596" cy="865573"/>
            </a:xfrm>
            <a:prstGeom prst="rect">
              <a:avLst/>
            </a:prstGeom>
          </p:spPr>
        </p:pic>
        <p:pic>
          <p:nvPicPr>
            <p:cNvPr id="207" name="Picture 206">
              <a:extLst>
                <a:ext uri="{FF2B5EF4-FFF2-40B4-BE49-F238E27FC236}">
                  <a16:creationId xmlns:a16="http://schemas.microsoft.com/office/drawing/2014/main" id="{436F81CF-9B77-4E2B-8923-70868BA6AF0B}"/>
                </a:ext>
              </a:extLst>
            </p:cNvPr>
            <p:cNvPicPr>
              <a:picLocks noChangeAspect="1"/>
            </p:cNvPicPr>
            <p:nvPr/>
          </p:nvPicPr>
          <p:blipFill>
            <a:blip r:embed="rId5"/>
            <a:stretch>
              <a:fillRect/>
            </a:stretch>
          </p:blipFill>
          <p:spPr>
            <a:xfrm>
              <a:off x="8629642" y="2532078"/>
              <a:ext cx="829978" cy="854753"/>
            </a:xfrm>
            <a:prstGeom prst="rect">
              <a:avLst/>
            </a:prstGeom>
          </p:spPr>
        </p:pic>
        <p:pic>
          <p:nvPicPr>
            <p:cNvPr id="209" name="Picture 208">
              <a:extLst>
                <a:ext uri="{FF2B5EF4-FFF2-40B4-BE49-F238E27FC236}">
                  <a16:creationId xmlns:a16="http://schemas.microsoft.com/office/drawing/2014/main" id="{4D4A8408-1AA9-43A8-A828-E0EC87E5053A}"/>
                </a:ext>
              </a:extLst>
            </p:cNvPr>
            <p:cNvPicPr>
              <a:picLocks noChangeAspect="1"/>
            </p:cNvPicPr>
            <p:nvPr/>
          </p:nvPicPr>
          <p:blipFill>
            <a:blip r:embed="rId6"/>
            <a:stretch>
              <a:fillRect/>
            </a:stretch>
          </p:blipFill>
          <p:spPr>
            <a:xfrm>
              <a:off x="7638100" y="3386831"/>
              <a:ext cx="839726" cy="810365"/>
            </a:xfrm>
            <a:prstGeom prst="rect">
              <a:avLst/>
            </a:prstGeom>
          </p:spPr>
        </p:pic>
        <p:pic>
          <p:nvPicPr>
            <p:cNvPr id="211" name="Picture 210">
              <a:extLst>
                <a:ext uri="{FF2B5EF4-FFF2-40B4-BE49-F238E27FC236}">
                  <a16:creationId xmlns:a16="http://schemas.microsoft.com/office/drawing/2014/main" id="{2AF3190C-4DC4-447C-BA80-0B3D7ED01BB4}"/>
                </a:ext>
              </a:extLst>
            </p:cNvPr>
            <p:cNvPicPr>
              <a:picLocks noChangeAspect="1"/>
            </p:cNvPicPr>
            <p:nvPr/>
          </p:nvPicPr>
          <p:blipFill>
            <a:blip r:embed="rId7"/>
            <a:stretch>
              <a:fillRect/>
            </a:stretch>
          </p:blipFill>
          <p:spPr>
            <a:xfrm>
              <a:off x="8704555" y="3386831"/>
              <a:ext cx="839726" cy="858387"/>
            </a:xfrm>
            <a:prstGeom prst="rect">
              <a:avLst/>
            </a:prstGeom>
          </p:spPr>
        </p:pic>
      </p:grpSp>
      <p:sp>
        <p:nvSpPr>
          <p:cNvPr id="217" name="Google Shape;153;gba14131030_0_0">
            <a:extLst>
              <a:ext uri="{FF2B5EF4-FFF2-40B4-BE49-F238E27FC236}">
                <a16:creationId xmlns:a16="http://schemas.microsoft.com/office/drawing/2014/main" id="{17B4996E-2E34-4216-9571-C1766A735747}"/>
              </a:ext>
            </a:extLst>
          </p:cNvPr>
          <p:cNvSpPr txBox="1"/>
          <p:nvPr/>
        </p:nvSpPr>
        <p:spPr>
          <a:xfrm>
            <a:off x="802554" y="2628673"/>
            <a:ext cx="4141067"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Our ADVISORY </a:t>
            </a:r>
            <a:r>
              <a:rPr lang="en-US" sz="2400" b="0" i="0" u="none" strike="noStrike" cap="none" dirty="0">
                <a:solidFill>
                  <a:srgbClr val="C6A557"/>
                </a:solidFill>
                <a:latin typeface="Montserrat ExtraBold"/>
                <a:ea typeface="Montserrat ExtraBold"/>
                <a:cs typeface="Montserrat ExtraBold"/>
                <a:sym typeface="Montserrat ExtraBold"/>
              </a:rPr>
              <a:t>BOARD</a:t>
            </a:r>
            <a:endParaRPr sz="1400" b="0" i="0" u="none" strike="noStrike" cap="none" dirty="0">
              <a:solidFill>
                <a:srgbClr val="C6A557"/>
              </a:solidFill>
              <a:latin typeface="Montserrat ExtraBold"/>
              <a:ea typeface="Montserrat ExtraBold"/>
              <a:cs typeface="Montserrat ExtraBold"/>
              <a:sym typeface="Montserrat ExtraBold"/>
            </a:endParaRPr>
          </a:p>
        </p:txBody>
      </p:sp>
      <p:pic>
        <p:nvPicPr>
          <p:cNvPr id="216" name="Picture 215">
            <a:extLst>
              <a:ext uri="{FF2B5EF4-FFF2-40B4-BE49-F238E27FC236}">
                <a16:creationId xmlns:a16="http://schemas.microsoft.com/office/drawing/2014/main" id="{DDD050D4-69A3-41ED-8F3A-C29D8C4D740A}"/>
              </a:ext>
            </a:extLst>
          </p:cNvPr>
          <p:cNvPicPr>
            <a:picLocks noChangeAspect="1"/>
          </p:cNvPicPr>
          <p:nvPr/>
        </p:nvPicPr>
        <p:blipFill>
          <a:blip r:embed="rId8"/>
          <a:stretch>
            <a:fillRect/>
          </a:stretch>
        </p:blipFill>
        <p:spPr>
          <a:xfrm>
            <a:off x="9630516" y="3311577"/>
            <a:ext cx="1257300" cy="1217804"/>
          </a:xfrm>
          <a:prstGeom prst="rect">
            <a:avLst/>
          </a:prstGeom>
        </p:spPr>
      </p:pic>
      <p:grpSp>
        <p:nvGrpSpPr>
          <p:cNvPr id="243" name="Group 242">
            <a:extLst>
              <a:ext uri="{FF2B5EF4-FFF2-40B4-BE49-F238E27FC236}">
                <a16:creationId xmlns:a16="http://schemas.microsoft.com/office/drawing/2014/main" id="{BA4DE31C-46BB-4D08-8A6F-EC928DDAA24B}"/>
              </a:ext>
            </a:extLst>
          </p:cNvPr>
          <p:cNvGrpSpPr/>
          <p:nvPr/>
        </p:nvGrpSpPr>
        <p:grpSpPr>
          <a:xfrm>
            <a:off x="4802102" y="5193744"/>
            <a:ext cx="2957754" cy="1318536"/>
            <a:chOff x="3236152" y="4962799"/>
            <a:chExt cx="2286485" cy="1155959"/>
          </a:xfrm>
        </p:grpSpPr>
        <p:pic>
          <p:nvPicPr>
            <p:cNvPr id="238" name="Picture 237">
              <a:extLst>
                <a:ext uri="{FF2B5EF4-FFF2-40B4-BE49-F238E27FC236}">
                  <a16:creationId xmlns:a16="http://schemas.microsoft.com/office/drawing/2014/main" id="{F2FD1894-355D-45C3-9312-D24311B72A67}"/>
                </a:ext>
              </a:extLst>
            </p:cNvPr>
            <p:cNvPicPr>
              <a:picLocks noChangeAspect="1"/>
            </p:cNvPicPr>
            <p:nvPr/>
          </p:nvPicPr>
          <p:blipFill>
            <a:blip r:embed="rId9"/>
            <a:stretch>
              <a:fillRect/>
            </a:stretch>
          </p:blipFill>
          <p:spPr>
            <a:xfrm>
              <a:off x="5241859" y="5719274"/>
              <a:ext cx="259196" cy="381269"/>
            </a:xfrm>
            <a:prstGeom prst="rect">
              <a:avLst/>
            </a:prstGeom>
          </p:spPr>
        </p:pic>
        <p:pic>
          <p:nvPicPr>
            <p:cNvPr id="229" name="Picture 228">
              <a:extLst>
                <a:ext uri="{FF2B5EF4-FFF2-40B4-BE49-F238E27FC236}">
                  <a16:creationId xmlns:a16="http://schemas.microsoft.com/office/drawing/2014/main" id="{D9B41783-941E-4537-ABC2-D917178477B0}"/>
                </a:ext>
              </a:extLst>
            </p:cNvPr>
            <p:cNvPicPr>
              <a:picLocks noChangeAspect="1"/>
            </p:cNvPicPr>
            <p:nvPr/>
          </p:nvPicPr>
          <p:blipFill>
            <a:blip r:embed="rId10"/>
            <a:stretch>
              <a:fillRect/>
            </a:stretch>
          </p:blipFill>
          <p:spPr>
            <a:xfrm>
              <a:off x="3236152" y="4963441"/>
              <a:ext cx="873257" cy="1155317"/>
            </a:xfrm>
            <a:prstGeom prst="rect">
              <a:avLst/>
            </a:prstGeom>
          </p:spPr>
        </p:pic>
        <p:pic>
          <p:nvPicPr>
            <p:cNvPr id="231" name="Picture 230">
              <a:extLst>
                <a:ext uri="{FF2B5EF4-FFF2-40B4-BE49-F238E27FC236}">
                  <a16:creationId xmlns:a16="http://schemas.microsoft.com/office/drawing/2014/main" id="{42A394C2-D709-4135-95CA-3C6F3DD252C4}"/>
                </a:ext>
              </a:extLst>
            </p:cNvPr>
            <p:cNvPicPr>
              <a:picLocks noChangeAspect="1"/>
            </p:cNvPicPr>
            <p:nvPr/>
          </p:nvPicPr>
          <p:blipFill>
            <a:blip r:embed="rId11"/>
            <a:stretch>
              <a:fillRect/>
            </a:stretch>
          </p:blipFill>
          <p:spPr>
            <a:xfrm>
              <a:off x="4934417" y="4962799"/>
              <a:ext cx="588220" cy="764238"/>
            </a:xfrm>
            <a:prstGeom prst="rect">
              <a:avLst/>
            </a:prstGeom>
          </p:spPr>
        </p:pic>
        <p:pic>
          <p:nvPicPr>
            <p:cNvPr id="233" name="Picture 232">
              <a:extLst>
                <a:ext uri="{FF2B5EF4-FFF2-40B4-BE49-F238E27FC236}">
                  <a16:creationId xmlns:a16="http://schemas.microsoft.com/office/drawing/2014/main" id="{9B9403BF-8E3C-493A-A187-F6AF43713D81}"/>
                </a:ext>
              </a:extLst>
            </p:cNvPr>
            <p:cNvPicPr>
              <a:picLocks noChangeAspect="1"/>
            </p:cNvPicPr>
            <p:nvPr/>
          </p:nvPicPr>
          <p:blipFill>
            <a:blip r:embed="rId12"/>
            <a:stretch>
              <a:fillRect/>
            </a:stretch>
          </p:blipFill>
          <p:spPr>
            <a:xfrm>
              <a:off x="4109409" y="4963356"/>
              <a:ext cx="830791" cy="1155317"/>
            </a:xfrm>
            <a:prstGeom prst="rect">
              <a:avLst/>
            </a:prstGeom>
          </p:spPr>
        </p:pic>
        <p:pic>
          <p:nvPicPr>
            <p:cNvPr id="236" name="Picture 235">
              <a:extLst>
                <a:ext uri="{FF2B5EF4-FFF2-40B4-BE49-F238E27FC236}">
                  <a16:creationId xmlns:a16="http://schemas.microsoft.com/office/drawing/2014/main" id="{9A917F84-4576-4281-B3F0-5522AAC59E2C}"/>
                </a:ext>
              </a:extLst>
            </p:cNvPr>
            <p:cNvPicPr>
              <a:picLocks noChangeAspect="1"/>
            </p:cNvPicPr>
            <p:nvPr/>
          </p:nvPicPr>
          <p:blipFill>
            <a:blip r:embed="rId13"/>
            <a:stretch>
              <a:fillRect/>
            </a:stretch>
          </p:blipFill>
          <p:spPr>
            <a:xfrm>
              <a:off x="4943117" y="5729556"/>
              <a:ext cx="290894" cy="365101"/>
            </a:xfrm>
            <a:prstGeom prst="rect">
              <a:avLst/>
            </a:prstGeom>
          </p:spPr>
        </p:pic>
      </p:grpSp>
      <p:sp>
        <p:nvSpPr>
          <p:cNvPr id="240" name="TextBox 239">
            <a:extLst>
              <a:ext uri="{FF2B5EF4-FFF2-40B4-BE49-F238E27FC236}">
                <a16:creationId xmlns:a16="http://schemas.microsoft.com/office/drawing/2014/main" id="{CD30F859-F592-48D4-8247-D4F3D9F4E5AA}"/>
              </a:ext>
            </a:extLst>
          </p:cNvPr>
          <p:cNvSpPr txBox="1"/>
          <p:nvPr/>
        </p:nvSpPr>
        <p:spPr>
          <a:xfrm>
            <a:off x="1107858" y="4950619"/>
            <a:ext cx="2948885" cy="1323439"/>
          </a:xfrm>
          <a:prstGeom prst="rect">
            <a:avLst/>
          </a:prstGeom>
          <a:noFill/>
        </p:spPr>
        <p:txBody>
          <a:bodyPr wrap="square">
            <a:spAutoFit/>
          </a:bodyPr>
          <a:lstStyle/>
          <a:p>
            <a:r>
              <a:rPr lang="en-US" sz="1600" b="1" dirty="0"/>
              <a:t>“Structural geometry of orogenic gold deposits: Implications for exploration of world-class and giant deposits”</a:t>
            </a:r>
          </a:p>
        </p:txBody>
      </p:sp>
      <p:pic>
        <p:nvPicPr>
          <p:cNvPr id="242" name="Picture 241">
            <a:extLst>
              <a:ext uri="{FF2B5EF4-FFF2-40B4-BE49-F238E27FC236}">
                <a16:creationId xmlns:a16="http://schemas.microsoft.com/office/drawing/2014/main" id="{8A612F54-0BEF-485F-8293-BD721F18F454}"/>
              </a:ext>
            </a:extLst>
          </p:cNvPr>
          <p:cNvPicPr>
            <a:picLocks noChangeAspect="1"/>
          </p:cNvPicPr>
          <p:nvPr/>
        </p:nvPicPr>
        <p:blipFill>
          <a:blip r:embed="rId14"/>
          <a:stretch>
            <a:fillRect/>
          </a:stretch>
        </p:blipFill>
        <p:spPr>
          <a:xfrm>
            <a:off x="4930956" y="1005684"/>
            <a:ext cx="3583904" cy="3733030"/>
          </a:xfrm>
          <a:prstGeom prst="rect">
            <a:avLst/>
          </a:prstGeom>
        </p:spPr>
      </p:pic>
      <p:pic>
        <p:nvPicPr>
          <p:cNvPr id="246" name="Picture 245">
            <a:extLst>
              <a:ext uri="{FF2B5EF4-FFF2-40B4-BE49-F238E27FC236}">
                <a16:creationId xmlns:a16="http://schemas.microsoft.com/office/drawing/2014/main" id="{4A620494-244C-4B96-9D87-44901A2C7C63}"/>
              </a:ext>
            </a:extLst>
          </p:cNvPr>
          <p:cNvPicPr>
            <a:picLocks noChangeAspect="1"/>
          </p:cNvPicPr>
          <p:nvPr/>
        </p:nvPicPr>
        <p:blipFill>
          <a:blip r:embed="rId15"/>
          <a:stretch>
            <a:fillRect/>
          </a:stretch>
        </p:blipFill>
        <p:spPr>
          <a:xfrm>
            <a:off x="9112306" y="2684899"/>
            <a:ext cx="2293720" cy="482520"/>
          </a:xfrm>
          <a:prstGeom prst="rect">
            <a:avLst/>
          </a:prstGeom>
        </p:spPr>
      </p:pic>
      <p:sp>
        <p:nvSpPr>
          <p:cNvPr id="247" name="TextBox 246">
            <a:extLst>
              <a:ext uri="{FF2B5EF4-FFF2-40B4-BE49-F238E27FC236}">
                <a16:creationId xmlns:a16="http://schemas.microsoft.com/office/drawing/2014/main" id="{3B7DF957-3A71-4367-A99F-4253BCF66A4D}"/>
              </a:ext>
            </a:extLst>
          </p:cNvPr>
          <p:cNvSpPr txBox="1"/>
          <p:nvPr/>
        </p:nvSpPr>
        <p:spPr>
          <a:xfrm>
            <a:off x="8798769" y="5068451"/>
            <a:ext cx="3117322" cy="1569660"/>
          </a:xfrm>
          <a:prstGeom prst="rect">
            <a:avLst/>
          </a:prstGeom>
          <a:noFill/>
        </p:spPr>
        <p:txBody>
          <a:bodyPr wrap="square">
            <a:spAutoFit/>
          </a:bodyPr>
          <a:lstStyle/>
          <a:p>
            <a:r>
              <a:rPr lang="en-CA" sz="1600" b="1" dirty="0"/>
              <a:t>GoldSpot’s proven A.I. and data analysis technology which was the basis for New Found Gold’s Keats Zone discovery along the Appleton Fault Zone.</a:t>
            </a:r>
            <a:endParaRPr lang="en-US" sz="1600" b="1" dirty="0"/>
          </a:p>
        </p:txBody>
      </p:sp>
      <p:sp>
        <p:nvSpPr>
          <p:cNvPr id="28" name="Google Shape;153;gba14131030_0_0">
            <a:extLst>
              <a:ext uri="{FF2B5EF4-FFF2-40B4-BE49-F238E27FC236}">
                <a16:creationId xmlns:a16="http://schemas.microsoft.com/office/drawing/2014/main" id="{B26C1141-FD3A-41DE-A993-1AA6CE718461}"/>
              </a:ext>
            </a:extLst>
          </p:cNvPr>
          <p:cNvSpPr txBox="1"/>
          <p:nvPr/>
        </p:nvSpPr>
        <p:spPr>
          <a:xfrm>
            <a:off x="968978" y="1154073"/>
            <a:ext cx="2170422" cy="11940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Major </a:t>
            </a:r>
          </a:p>
          <a:p>
            <a:pPr marL="0" marR="0" lvl="0" indent="0" algn="l" rtl="0">
              <a:lnSpc>
                <a:spcPct val="100000"/>
              </a:lnSpc>
              <a:spcBef>
                <a:spcPts val="0"/>
              </a:spcBef>
              <a:spcAft>
                <a:spcPts val="0"/>
              </a:spcAft>
              <a:buClr>
                <a:srgbClr val="000000"/>
              </a:buClr>
              <a:buSzPts val="2400"/>
              <a:buFont typeface="Arial"/>
              <a:buNone/>
            </a:pPr>
            <a:r>
              <a:rPr lang="en-US" sz="2400" dirty="0">
                <a:solidFill>
                  <a:srgbClr val="C6A557"/>
                </a:solidFill>
                <a:latin typeface="Montserrat ExtraBold"/>
                <a:ea typeface="Montserrat ExtraBold"/>
                <a:cs typeface="Montserrat ExtraBold"/>
                <a:sym typeface="Montserrat ExtraBold"/>
              </a:rPr>
              <a:t>Shareholder</a:t>
            </a:r>
          </a:p>
          <a:p>
            <a:pPr marL="0" marR="0" lvl="0" indent="0" algn="l" rtl="0">
              <a:lnSpc>
                <a:spcPct val="100000"/>
              </a:lnSpc>
              <a:spcBef>
                <a:spcPts val="0"/>
              </a:spcBef>
              <a:spcAft>
                <a:spcPts val="0"/>
              </a:spcAft>
              <a:buClr>
                <a:srgbClr val="000000"/>
              </a:buClr>
              <a:buSzPts val="2400"/>
              <a:buFont typeface="Arial"/>
              <a:buNone/>
            </a:pPr>
            <a:r>
              <a:rPr lang="en-US" sz="2800" dirty="0">
                <a:latin typeface="Montserrat ExtraBold"/>
                <a:ea typeface="Montserrat ExtraBold"/>
                <a:cs typeface="Montserrat ExtraBold"/>
                <a:sym typeface="Montserrat ExtraBold"/>
              </a:rPr>
              <a:t>   20+%</a:t>
            </a:r>
            <a:endParaRPr sz="1400" b="0" i="0" u="none" strike="noStrike" cap="none" dirty="0">
              <a:solidFill>
                <a:srgbClr val="C6A557"/>
              </a:solidFill>
              <a:latin typeface="Montserrat ExtraBold"/>
              <a:ea typeface="Montserrat ExtraBold"/>
              <a:cs typeface="Montserrat ExtraBold"/>
              <a:sym typeface="Montserrat ExtraBold"/>
            </a:endParaRPr>
          </a:p>
        </p:txBody>
      </p:sp>
      <p:pic>
        <p:nvPicPr>
          <p:cNvPr id="3" name="Picture 2">
            <a:extLst>
              <a:ext uri="{FF2B5EF4-FFF2-40B4-BE49-F238E27FC236}">
                <a16:creationId xmlns:a16="http://schemas.microsoft.com/office/drawing/2014/main" id="{51A22F26-A964-4664-8C82-79CA875C1618}"/>
              </a:ext>
            </a:extLst>
          </p:cNvPr>
          <p:cNvPicPr>
            <a:picLocks noChangeAspect="1"/>
          </p:cNvPicPr>
          <p:nvPr/>
        </p:nvPicPr>
        <p:blipFill>
          <a:blip r:embed="rId16"/>
          <a:stretch>
            <a:fillRect/>
          </a:stretch>
        </p:blipFill>
        <p:spPr>
          <a:xfrm>
            <a:off x="3242884" y="1177750"/>
            <a:ext cx="890919" cy="1230316"/>
          </a:xfrm>
          <a:prstGeom prst="rect">
            <a:avLst/>
          </a:prstGeom>
        </p:spPr>
      </p:pic>
      <p:pic>
        <p:nvPicPr>
          <p:cNvPr id="5" name="Picture 4">
            <a:extLst>
              <a:ext uri="{FF2B5EF4-FFF2-40B4-BE49-F238E27FC236}">
                <a16:creationId xmlns:a16="http://schemas.microsoft.com/office/drawing/2014/main" id="{5C857EB7-6DBF-454E-9658-FC80EB02E78B}"/>
              </a:ext>
            </a:extLst>
          </p:cNvPr>
          <p:cNvPicPr>
            <a:picLocks noChangeAspect="1"/>
          </p:cNvPicPr>
          <p:nvPr/>
        </p:nvPicPr>
        <p:blipFill>
          <a:blip r:embed="rId17"/>
          <a:stretch>
            <a:fillRect/>
          </a:stretch>
        </p:blipFill>
        <p:spPr>
          <a:xfrm>
            <a:off x="8843182" y="1648293"/>
            <a:ext cx="2079909" cy="547378"/>
          </a:xfrm>
          <a:prstGeom prst="rect">
            <a:avLst/>
          </a:prstGeom>
        </p:spPr>
      </p:pic>
      <p:sp>
        <p:nvSpPr>
          <p:cNvPr id="33" name="Google Shape;153;gba14131030_0_0">
            <a:extLst>
              <a:ext uri="{FF2B5EF4-FFF2-40B4-BE49-F238E27FC236}">
                <a16:creationId xmlns:a16="http://schemas.microsoft.com/office/drawing/2014/main" id="{D02D32E9-B2EC-4C89-A8E8-63044739F0C7}"/>
              </a:ext>
            </a:extLst>
          </p:cNvPr>
          <p:cNvSpPr txBox="1"/>
          <p:nvPr/>
        </p:nvSpPr>
        <p:spPr>
          <a:xfrm>
            <a:off x="8722969" y="1079259"/>
            <a:ext cx="3183084"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Major </a:t>
            </a:r>
            <a:r>
              <a:rPr lang="en-US" sz="2400" dirty="0">
                <a:solidFill>
                  <a:srgbClr val="C6A557"/>
                </a:solidFill>
                <a:latin typeface="Montserrat ExtraBold"/>
                <a:ea typeface="Montserrat ExtraBold"/>
                <a:cs typeface="Montserrat ExtraBold"/>
                <a:sym typeface="Montserrat ExtraBold"/>
              </a:rPr>
              <a:t>Shareholder</a:t>
            </a:r>
          </a:p>
          <a:p>
            <a:pPr marL="0" marR="0" lvl="0" indent="0" algn="l" rtl="0">
              <a:lnSpc>
                <a:spcPct val="100000"/>
              </a:lnSpc>
              <a:spcBef>
                <a:spcPts val="0"/>
              </a:spcBef>
              <a:spcAft>
                <a:spcPts val="0"/>
              </a:spcAft>
              <a:buClr>
                <a:srgbClr val="000000"/>
              </a:buClr>
              <a:buSzPts val="2400"/>
              <a:buFont typeface="Arial"/>
              <a:buNone/>
            </a:pPr>
            <a:r>
              <a:rPr lang="en-US" sz="2800" dirty="0">
                <a:latin typeface="Montserrat ExtraBold"/>
                <a:ea typeface="Montserrat ExtraBold"/>
                <a:cs typeface="Montserrat ExtraBold"/>
                <a:sym typeface="Montserrat ExtraBold"/>
              </a:rPr>
              <a:t>                  </a:t>
            </a:r>
            <a:endParaRPr sz="1400" b="0" i="0" u="none" strike="noStrike" cap="none" dirty="0">
              <a:solidFill>
                <a:srgbClr val="C6A557"/>
              </a:solidFill>
              <a:latin typeface="Montserrat ExtraBold"/>
              <a:ea typeface="Montserrat ExtraBold"/>
              <a:cs typeface="Montserrat ExtraBold"/>
              <a:sym typeface="Montserrat ExtraBold"/>
            </a:endParaRPr>
          </a:p>
        </p:txBody>
      </p:sp>
      <p:sp>
        <p:nvSpPr>
          <p:cNvPr id="35" name="TextBox 34">
            <a:extLst>
              <a:ext uri="{FF2B5EF4-FFF2-40B4-BE49-F238E27FC236}">
                <a16:creationId xmlns:a16="http://schemas.microsoft.com/office/drawing/2014/main" id="{A3F01410-4046-46CC-8CED-495533297BBB}"/>
              </a:ext>
            </a:extLst>
          </p:cNvPr>
          <p:cNvSpPr txBox="1"/>
          <p:nvPr/>
        </p:nvSpPr>
        <p:spPr>
          <a:xfrm>
            <a:off x="10935980" y="1808538"/>
            <a:ext cx="994862" cy="461665"/>
          </a:xfrm>
          <a:prstGeom prst="rect">
            <a:avLst/>
          </a:prstGeom>
          <a:noFill/>
        </p:spPr>
        <p:txBody>
          <a:bodyPr wrap="square">
            <a:spAutoFit/>
          </a:bodyPr>
          <a:lstStyle/>
          <a:p>
            <a:r>
              <a:rPr lang="en-US" sz="2400" dirty="0">
                <a:latin typeface="Montserrat ExtraBold"/>
                <a:ea typeface="Montserrat ExtraBold"/>
                <a:cs typeface="Montserrat ExtraBold"/>
                <a:sym typeface="Montserrat ExtraBold"/>
              </a:rPr>
              <a:t>12+%</a:t>
            </a:r>
            <a:endParaRPr lang="en-US" sz="2400" dirty="0"/>
          </a:p>
        </p:txBody>
      </p:sp>
    </p:spTree>
    <p:extLst>
      <p:ext uri="{BB962C8B-B14F-4D97-AF65-F5344CB8AC3E}">
        <p14:creationId xmlns:p14="http://schemas.microsoft.com/office/powerpoint/2010/main" val="3660037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gbb2428c3ad_0_13"/>
          <p:cNvPicPr preferRelativeResize="0"/>
          <p:nvPr/>
        </p:nvPicPr>
        <p:blipFill rotWithShape="1">
          <a:blip r:embed="rId3">
            <a:alphaModFix/>
          </a:blip>
          <a:srcRect/>
          <a:stretch/>
        </p:blipFill>
        <p:spPr>
          <a:xfrm>
            <a:off x="-2" y="0"/>
            <a:ext cx="12192019" cy="6858000"/>
          </a:xfrm>
          <a:prstGeom prst="rect">
            <a:avLst/>
          </a:prstGeom>
          <a:noFill/>
          <a:ln>
            <a:noFill/>
          </a:ln>
        </p:spPr>
      </p:pic>
      <p:sp>
        <p:nvSpPr>
          <p:cNvPr id="644" name="Google Shape;644;gbb2428c3ad_0_13"/>
          <p:cNvSpPr txBox="1"/>
          <p:nvPr/>
        </p:nvSpPr>
        <p:spPr>
          <a:xfrm>
            <a:off x="1356825" y="2234925"/>
            <a:ext cx="8980200" cy="20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a:solidFill>
                  <a:schemeClr val="lt1"/>
                </a:solidFill>
                <a:latin typeface="Montserrat ExtraBold"/>
                <a:ea typeface="Montserrat ExtraBold"/>
                <a:cs typeface="Montserrat ExtraBold"/>
                <a:sym typeface="Montserrat ExtraBold"/>
              </a:rPr>
              <a:t>CONTACT</a:t>
            </a:r>
            <a:endParaRPr sz="1400" b="0" i="0" u="none" strike="noStrike" cap="none" dirty="0">
              <a:solidFill>
                <a:schemeClr val="dk1"/>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a:solidFill>
                  <a:schemeClr val="lt1"/>
                </a:solidFill>
                <a:latin typeface="Montserrat"/>
                <a:ea typeface="Montserrat"/>
                <a:cs typeface="Montserrat"/>
                <a:sym typeface="Montserrat"/>
              </a:rPr>
              <a:t>Jeff Swinoga, President &amp; CEO</a:t>
            </a:r>
            <a:endParaRPr sz="14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a:solidFill>
                  <a:schemeClr val="lt1"/>
                </a:solidFill>
                <a:latin typeface="Montserrat"/>
                <a:ea typeface="Montserrat"/>
                <a:cs typeface="Montserrat"/>
                <a:sym typeface="Montserrat"/>
              </a:rPr>
              <a:t>Exploits Discovery Corp.</a:t>
            </a:r>
            <a:endParaRPr sz="14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a:solidFill>
                  <a:schemeClr val="lt1"/>
                </a:solidFill>
                <a:latin typeface="Montserrat"/>
                <a:ea typeface="Montserrat"/>
                <a:cs typeface="Montserrat"/>
                <a:sym typeface="Montserrat"/>
              </a:rPr>
              <a:t>+1 (778) 819-2708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err="1">
                <a:solidFill>
                  <a:schemeClr val="lt1"/>
                </a:solidFill>
                <a:latin typeface="Montserrat"/>
                <a:ea typeface="Montserrat"/>
                <a:cs typeface="Montserrat"/>
                <a:sym typeface="Montserrat"/>
              </a:rPr>
              <a:t>investors@exploits.gold</a:t>
            </a:r>
            <a:endParaRPr sz="3900" b="0" i="0" u="none" strike="noStrike" cap="none" dirty="0">
              <a:solidFill>
                <a:schemeClr val="lt1"/>
              </a:solidFill>
              <a:latin typeface="Montserrat ExtraBold"/>
              <a:ea typeface="Montserrat ExtraBold"/>
              <a:cs typeface="Montserrat ExtraBold"/>
              <a:sym typeface="Montserrat ExtraBold"/>
            </a:endParaRPr>
          </a:p>
        </p:txBody>
      </p:sp>
      <p:sp>
        <p:nvSpPr>
          <p:cNvPr id="645" name="Google Shape;645;gbb2428c3ad_0_13"/>
          <p:cNvSpPr/>
          <p:nvPr/>
        </p:nvSpPr>
        <p:spPr>
          <a:xfrm>
            <a:off x="1000525" y="2372675"/>
            <a:ext cx="92400" cy="2023800"/>
          </a:xfrm>
          <a:prstGeom prst="rect">
            <a:avLst/>
          </a:prstGeom>
          <a:gradFill>
            <a:gsLst>
              <a:gs pos="0">
                <a:srgbClr val="916128"/>
              </a:gs>
              <a:gs pos="49000">
                <a:srgbClr val="FAF3A0"/>
              </a:gs>
              <a:gs pos="100000">
                <a:srgbClr val="C69357"/>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bb2428c3ad_0_13"/>
          <p:cNvSpPr/>
          <p:nvPr/>
        </p:nvSpPr>
        <p:spPr>
          <a:xfrm rot="-5400000">
            <a:off x="6041997" y="726451"/>
            <a:ext cx="119100" cy="12296401"/>
          </a:xfrm>
          <a:prstGeom prst="rect">
            <a:avLst/>
          </a:prstGeom>
          <a:gradFill>
            <a:gsLst>
              <a:gs pos="0">
                <a:srgbClr val="916128"/>
              </a:gs>
              <a:gs pos="49000">
                <a:srgbClr val="FAF3A0"/>
              </a:gs>
              <a:gs pos="100000">
                <a:srgbClr val="C69357"/>
              </a:gs>
            </a:gsLst>
            <a:lin ang="54007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bb2428c3ad_0_13"/>
          <p:cNvSpPr txBox="1"/>
          <p:nvPr/>
        </p:nvSpPr>
        <p:spPr>
          <a:xfrm>
            <a:off x="7561500" y="6183815"/>
            <a:ext cx="43149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September 2021 </a:t>
            </a:r>
            <a:endParaRPr sz="1600" b="0" i="0" u="none" strike="noStrike" cap="none">
              <a:solidFill>
                <a:srgbClr val="000000"/>
              </a:solidFill>
              <a:latin typeface="Montserrat"/>
              <a:ea typeface="Montserrat"/>
              <a:cs typeface="Montserrat"/>
              <a:sym typeface="Montserrat"/>
            </a:endParaRPr>
          </a:p>
        </p:txBody>
      </p:sp>
      <p:sp>
        <p:nvSpPr>
          <p:cNvPr id="648" name="Google Shape;648;gbb2428c3ad_0_13"/>
          <p:cNvSpPr txBox="1"/>
          <p:nvPr/>
        </p:nvSpPr>
        <p:spPr>
          <a:xfrm>
            <a:off x="911000" y="5087134"/>
            <a:ext cx="41802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CSE: NFLD</a:t>
            </a:r>
            <a:endParaRPr sz="16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OTCQB: NFLDF</a:t>
            </a:r>
            <a:endParaRPr sz="18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Montserrat"/>
                <a:ea typeface="Montserrat"/>
                <a:cs typeface="Montserrat"/>
                <a:sym typeface="Montserrat"/>
              </a:rPr>
              <a:t>Frankfurt: A2QDKZ</a:t>
            </a:r>
            <a:endParaRPr sz="18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www.exploits.gold</a:t>
            </a:r>
            <a:endParaRPr sz="18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800" b="1" i="0" u="none" strike="noStrike" cap="none">
              <a:solidFill>
                <a:schemeClr val="lt1"/>
              </a:solidFill>
              <a:latin typeface="Montserrat"/>
              <a:ea typeface="Montserrat"/>
              <a:cs typeface="Montserrat"/>
              <a:sym typeface="Montserrat"/>
            </a:endParaRPr>
          </a:p>
        </p:txBody>
      </p:sp>
      <p:pic>
        <p:nvPicPr>
          <p:cNvPr id="649" name="Google Shape;649;gbb2428c3ad_0_13"/>
          <p:cNvPicPr preferRelativeResize="0"/>
          <p:nvPr/>
        </p:nvPicPr>
        <p:blipFill rotWithShape="1">
          <a:blip r:embed="rId4">
            <a:alphaModFix/>
          </a:blip>
          <a:srcRect/>
          <a:stretch/>
        </p:blipFill>
        <p:spPr>
          <a:xfrm>
            <a:off x="73098" y="390870"/>
            <a:ext cx="2689879" cy="87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p:nvPr/>
        </p:nvSpPr>
        <p:spPr>
          <a:xfrm>
            <a:off x="892283" y="301213"/>
            <a:ext cx="9224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EXPLOITS DISCOVERY: </a:t>
            </a:r>
            <a:r>
              <a:rPr lang="en-US" sz="2400" b="0" i="0" u="none" strike="noStrike" cap="none" dirty="0">
                <a:solidFill>
                  <a:srgbClr val="C6A557"/>
                </a:solidFill>
                <a:latin typeface="Montserrat ExtraBold"/>
                <a:ea typeface="Montserrat ExtraBold"/>
                <a:cs typeface="Montserrat ExtraBold"/>
                <a:sym typeface="Montserrat ExtraBold"/>
              </a:rPr>
              <a:t>NEWFOUNDLAND GOLD RUSH</a:t>
            </a:r>
            <a:endParaRPr sz="1000" b="0" i="0" u="none" strike="noStrike" cap="none" dirty="0">
              <a:solidFill>
                <a:srgbClr val="C6A557"/>
              </a:solidFill>
              <a:latin typeface="Montserrat ExtraBold"/>
              <a:ea typeface="Montserrat ExtraBold"/>
              <a:cs typeface="Montserrat ExtraBold"/>
              <a:sym typeface="Montserrat ExtraBold"/>
            </a:endParaRPr>
          </a:p>
        </p:txBody>
      </p:sp>
      <p:sp>
        <p:nvSpPr>
          <p:cNvPr id="67" name="Google Shape;67;p3"/>
          <p:cNvSpPr txBox="1"/>
          <p:nvPr/>
        </p:nvSpPr>
        <p:spPr>
          <a:xfrm>
            <a:off x="977125" y="754250"/>
            <a:ext cx="10994833" cy="5693685"/>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600"/>
              </a:spcBef>
              <a:spcAft>
                <a:spcPts val="0"/>
              </a:spcAft>
              <a:buClr>
                <a:schemeClr val="dk1"/>
              </a:buClr>
              <a:buSzPts val="2300"/>
              <a:buFont typeface="Arial"/>
              <a:buNone/>
            </a:pPr>
            <a:r>
              <a:rPr lang="en-US" sz="2400" b="0" i="0" u="none" strike="noStrike" cap="none" dirty="0">
                <a:solidFill>
                  <a:srgbClr val="C6A557"/>
                </a:solidFill>
                <a:latin typeface="Montserrat ExtraBold"/>
                <a:ea typeface="Montserrat ExtraBold"/>
                <a:cs typeface="Montserrat ExtraBold"/>
                <a:sym typeface="Montserrat ExtraBold"/>
              </a:rPr>
              <a:t>»</a:t>
            </a:r>
            <a:r>
              <a:rPr lang="en-US" sz="2400" b="0" i="0" u="none" strike="noStrike" cap="none" dirty="0">
                <a:solidFill>
                  <a:schemeClr val="dk1"/>
                </a:solidFill>
                <a:latin typeface="Montserrat ExtraBold"/>
                <a:ea typeface="Montserrat ExtraBold"/>
                <a:cs typeface="Montserrat ExtraBold"/>
                <a:sym typeface="Montserrat ExtraBold"/>
              </a:rPr>
              <a:t> </a:t>
            </a:r>
            <a:r>
              <a:rPr lang="en-US" sz="2000" b="0" i="0" u="none" strike="noStrike" cap="none" dirty="0">
                <a:solidFill>
                  <a:schemeClr val="dk1"/>
                </a:solidFill>
                <a:latin typeface="Montserrat ExtraBold"/>
                <a:ea typeface="Montserrat ExtraBold"/>
                <a:cs typeface="Montserrat ExtraBold"/>
                <a:sym typeface="Montserrat ExtraBold"/>
              </a:rPr>
              <a:t>5/5 drill permits received  </a:t>
            </a:r>
            <a:r>
              <a:rPr lang="en-US" sz="2000" b="0" i="0" u="none" strike="noStrike" cap="none" dirty="0">
                <a:solidFill>
                  <a:srgbClr val="C6A557"/>
                </a:solidFill>
                <a:latin typeface="Montserrat ExtraBold"/>
                <a:ea typeface="Montserrat ExtraBold"/>
                <a:cs typeface="Montserrat ExtraBold"/>
                <a:sym typeface="Montserrat ExtraBold"/>
              </a:rPr>
              <a:t>»</a:t>
            </a:r>
            <a:r>
              <a:rPr lang="en-US" sz="2000" b="0" i="0" u="none" strike="noStrike" cap="none" dirty="0">
                <a:solidFill>
                  <a:schemeClr val="dk1"/>
                </a:solidFill>
                <a:latin typeface="Montserrat ExtraBold"/>
                <a:ea typeface="Montserrat ExtraBold"/>
                <a:cs typeface="Montserrat ExtraBold"/>
                <a:sym typeface="Montserrat ExtraBold"/>
              </a:rPr>
              <a:t> Drilling commenced May 27</a:t>
            </a:r>
            <a:r>
              <a:rPr lang="en-US" sz="2000" b="0" i="0" u="none" strike="noStrike" cap="none" baseline="30000" dirty="0">
                <a:solidFill>
                  <a:schemeClr val="dk1"/>
                </a:solidFill>
                <a:latin typeface="Montserrat ExtraBold"/>
                <a:ea typeface="Montserrat ExtraBold"/>
                <a:cs typeface="Montserrat ExtraBold"/>
                <a:sym typeface="Montserrat ExtraBold"/>
              </a:rPr>
              <a:t>th</a:t>
            </a:r>
            <a:r>
              <a:rPr lang="en-US" sz="2000" b="0" i="0" u="none" strike="noStrike" cap="none" dirty="0">
                <a:solidFill>
                  <a:schemeClr val="dk1"/>
                </a:solidFill>
                <a:latin typeface="Montserrat ExtraBold"/>
                <a:ea typeface="Montserrat ExtraBold"/>
                <a:cs typeface="Montserrat ExtraBold"/>
                <a:sym typeface="Montserrat ExtraBold"/>
              </a:rPr>
              <a:t> 2021… </a:t>
            </a:r>
            <a:endParaRPr lang="en-US" sz="1100" b="0" i="0" u="none" strike="noStrike" cap="none" dirty="0">
              <a:solidFill>
                <a:srgbClr val="C6A557"/>
              </a:solidFill>
              <a:latin typeface="Montserrat ExtraBold"/>
              <a:ea typeface="Montserrat ExtraBold"/>
              <a:cs typeface="Montserrat ExtraBold"/>
              <a:sym typeface="Montserrat ExtraBold"/>
            </a:endParaRPr>
          </a:p>
          <a:p>
            <a:pPr marL="0" marR="0" lvl="0" indent="0" algn="l" rtl="0">
              <a:lnSpc>
                <a:spcPct val="115000"/>
              </a:lnSpc>
              <a:spcBef>
                <a:spcPts val="600"/>
              </a:spcBef>
              <a:spcAft>
                <a:spcPts val="0"/>
              </a:spcAft>
              <a:buClr>
                <a:schemeClr val="dk1"/>
              </a:buClr>
              <a:buSzPts val="2300"/>
              <a:buFont typeface="Arial"/>
              <a:buNone/>
            </a:pPr>
            <a:r>
              <a:rPr lang="en-US" sz="2000" b="0" i="0" u="none" strike="noStrike" cap="none" dirty="0">
                <a:solidFill>
                  <a:srgbClr val="C6A557"/>
                </a:solidFill>
                <a:latin typeface="Montserrat ExtraBold"/>
                <a:ea typeface="Montserrat ExtraBold"/>
                <a:cs typeface="Montserrat ExtraBold"/>
                <a:sym typeface="Montserrat ExtraBold"/>
              </a:rPr>
              <a:t>COMMANDING LAND POSITION:</a:t>
            </a:r>
            <a:endParaRPr sz="1800" dirty="0"/>
          </a:p>
          <a:p>
            <a:pPr marL="457200" marR="0" lvl="0" indent="-311150" algn="l" rtl="0">
              <a:lnSpc>
                <a:spcPct val="115000"/>
              </a:lnSpc>
              <a:spcBef>
                <a:spcPts val="600"/>
              </a:spcBef>
              <a:spcAft>
                <a:spcPts val="0"/>
              </a:spcAft>
              <a:buClr>
                <a:srgbClr val="C6A557"/>
              </a:buClr>
              <a:buSzPts val="1300"/>
              <a:buFont typeface="Montserrat"/>
              <a:buChar char="●"/>
            </a:pPr>
            <a:r>
              <a:rPr lang="en-US" sz="1600" b="1" i="0" u="none" strike="noStrike" cap="none" dirty="0">
                <a:solidFill>
                  <a:srgbClr val="0C0C0C"/>
                </a:solidFill>
                <a:latin typeface="Montserrat"/>
                <a:ea typeface="Montserrat"/>
                <a:cs typeface="Montserrat"/>
                <a:sym typeface="Montserrat"/>
              </a:rPr>
              <a:t>100% ownership of a 2,000+ km</a:t>
            </a:r>
            <a:r>
              <a:rPr lang="en-US" sz="1600" b="1" i="0" u="none" strike="noStrike" cap="none" baseline="30000" dirty="0">
                <a:solidFill>
                  <a:srgbClr val="0C0C0C"/>
                </a:solidFill>
                <a:latin typeface="Montserrat"/>
                <a:ea typeface="Montserrat"/>
                <a:cs typeface="Montserrat"/>
                <a:sym typeface="Montserrat"/>
              </a:rPr>
              <a:t>2</a:t>
            </a:r>
            <a:r>
              <a:rPr lang="en-US" sz="1600" b="1" i="0" u="none" strike="noStrike" cap="none" dirty="0">
                <a:solidFill>
                  <a:srgbClr val="0C0C0C"/>
                </a:solidFill>
                <a:latin typeface="Montserrat"/>
                <a:ea typeface="Montserrat"/>
                <a:cs typeface="Montserrat"/>
                <a:sym typeface="Montserrat"/>
              </a:rPr>
              <a:t> land position in the Exploits Subzone.</a:t>
            </a:r>
            <a:endParaRPr sz="1600" b="1" i="0" u="none" strike="noStrike" cap="none" dirty="0">
              <a:solidFill>
                <a:srgbClr val="0C0C0C"/>
              </a:solidFill>
              <a:latin typeface="Montserrat"/>
              <a:ea typeface="Montserrat"/>
              <a:cs typeface="Montserrat"/>
              <a:sym typeface="Montserrat"/>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1" i="0" u="none" strike="noStrike" cap="none" dirty="0">
                <a:solidFill>
                  <a:srgbClr val="0C0C0C"/>
                </a:solidFill>
                <a:latin typeface="Montserrat"/>
                <a:ea typeface="Montserrat"/>
                <a:cs typeface="Montserrat"/>
                <a:sym typeface="Montserrat"/>
              </a:rPr>
              <a:t>200 km+ strike length of deep-seated regional structures </a:t>
            </a:r>
            <a:r>
              <a:rPr lang="en-US" sz="1600" b="0" i="0" u="none" strike="noStrike" cap="none" dirty="0">
                <a:solidFill>
                  <a:srgbClr val="0C0C0C"/>
                </a:solidFill>
                <a:latin typeface="Montserrat"/>
                <a:ea typeface="Montserrat"/>
                <a:cs typeface="Montserrat"/>
                <a:sym typeface="Montserrat"/>
              </a:rPr>
              <a:t>which include the Appleton Fault, Dog Bay Line, GRUB Line, Schooner Fault, and Mt Peyton </a:t>
            </a:r>
            <a:r>
              <a:rPr lang="en-US" sz="1600" b="0" i="0" u="none" strike="noStrike" cap="none" dirty="0">
                <a:solidFill>
                  <a:srgbClr val="0C0C0C"/>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Linear</a:t>
            </a:r>
            <a:r>
              <a:rPr lang="en-US" sz="1600" b="0" i="0" u="none" strike="noStrike" cap="none" dirty="0">
                <a:solidFill>
                  <a:srgbClr val="0C0C0C"/>
                </a:solidFill>
                <a:latin typeface="Montserrat"/>
                <a:ea typeface="Montserrat"/>
                <a:cs typeface="Montserrat"/>
                <a:sym typeface="Montserrat"/>
              </a:rPr>
              <a:t>. </a:t>
            </a:r>
            <a:endParaRPr sz="16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700"/>
              <a:buFont typeface="Arial"/>
              <a:buNone/>
            </a:pPr>
            <a:r>
              <a:rPr lang="en-US" sz="2000" b="0" i="0" u="none" strike="noStrike" cap="none" dirty="0">
                <a:solidFill>
                  <a:srgbClr val="C6A557"/>
                </a:solidFill>
                <a:latin typeface="Montserrat ExtraBold"/>
                <a:ea typeface="Montserrat ExtraBold"/>
                <a:cs typeface="Montserrat ExtraBold"/>
                <a:sym typeface="Montserrat ExtraBold"/>
              </a:rPr>
              <a:t>PROVEN EXPLORATION MODEL:</a:t>
            </a:r>
            <a:endParaRPr sz="2000" b="0" i="0" u="none" strike="noStrike" cap="none" dirty="0">
              <a:solidFill>
                <a:srgbClr val="C6A557"/>
              </a:solidFill>
              <a:latin typeface="Montserrat ExtraBold"/>
              <a:ea typeface="Montserrat ExtraBold"/>
              <a:cs typeface="Montserrat ExtraBold"/>
              <a:sym typeface="Montserrat ExtraBold"/>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0" i="0" u="none" strike="noStrike" cap="none" dirty="0">
                <a:solidFill>
                  <a:srgbClr val="0C0C0C"/>
                </a:solidFill>
                <a:latin typeface="Montserrat"/>
                <a:ea typeface="Montserrat"/>
                <a:cs typeface="Montserrat"/>
                <a:sym typeface="Montserrat"/>
              </a:rPr>
              <a:t>Exploration model comparable to Kirkland Lake Gold’s Fosterville Mine model; high-grade </a:t>
            </a:r>
            <a:r>
              <a:rPr lang="en-US" sz="1600" b="1" i="0" u="none" strike="noStrike" cap="none" dirty="0">
                <a:solidFill>
                  <a:srgbClr val="0C0C0C"/>
                </a:solidFill>
                <a:latin typeface="Montserrat"/>
                <a:ea typeface="Montserrat"/>
                <a:cs typeface="Montserrat"/>
                <a:sym typeface="Montserrat"/>
              </a:rPr>
              <a:t>structurally hosted epizonal gold.</a:t>
            </a:r>
            <a:endParaRPr sz="1600" b="0" i="0" u="none" strike="noStrike" cap="none" dirty="0">
              <a:solidFill>
                <a:srgbClr val="0C0C0C"/>
              </a:solidFill>
              <a:latin typeface="Montserrat"/>
              <a:ea typeface="Montserrat"/>
              <a:cs typeface="Montserrat"/>
              <a:sym typeface="Montserrat"/>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0" i="0" u="none" strike="noStrike" cap="none" dirty="0">
                <a:solidFill>
                  <a:srgbClr val="0C0C0C"/>
                </a:solidFill>
                <a:latin typeface="Montserrat"/>
                <a:ea typeface="Montserrat"/>
                <a:cs typeface="Montserrat"/>
                <a:sym typeface="Montserrat"/>
              </a:rPr>
              <a:t>Proven by New Found Gold’s success in discovery at the Keats, Lotto, and Knob Zones.</a:t>
            </a:r>
            <a:endParaRPr sz="1600" b="0" i="0" u="none" strike="noStrike" cap="none" dirty="0">
              <a:solidFill>
                <a:srgbClr val="0C0C0C"/>
              </a:solidFill>
              <a:latin typeface="Montserrat"/>
              <a:ea typeface="Montserrat"/>
              <a:cs typeface="Montserrat"/>
              <a:sym typeface="Montserrat"/>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1" i="0" u="none" strike="noStrike" cap="none" dirty="0">
                <a:solidFill>
                  <a:srgbClr val="0C0C0C"/>
                </a:solidFill>
                <a:latin typeface="Montserrat"/>
                <a:ea typeface="Montserrat"/>
                <a:cs typeface="Montserrat"/>
                <a:sym typeface="Montserrat"/>
              </a:rPr>
              <a:t>Goldspot Discoveries </a:t>
            </a:r>
            <a:r>
              <a:rPr lang="en-US" sz="1600" b="0" i="0" u="none" strike="noStrike" cap="none" dirty="0">
                <a:solidFill>
                  <a:srgbClr val="0C0C0C"/>
                </a:solidFill>
                <a:latin typeface="Montserrat"/>
                <a:ea typeface="Montserrat"/>
                <a:cs typeface="Montserrat"/>
                <a:sym typeface="Montserrat"/>
              </a:rPr>
              <a:t>Corp retained for machine learning data analysis.</a:t>
            </a:r>
            <a:endParaRPr sz="16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700"/>
              <a:buFont typeface="Arial"/>
              <a:buNone/>
            </a:pPr>
            <a:r>
              <a:rPr lang="en-US" sz="2000" b="0" i="0" u="none" strike="noStrike" cap="none" dirty="0">
                <a:solidFill>
                  <a:srgbClr val="C6A557"/>
                </a:solidFill>
                <a:latin typeface="Montserrat ExtraBold"/>
                <a:ea typeface="Montserrat ExtraBold"/>
                <a:cs typeface="Montserrat ExtraBold"/>
                <a:sym typeface="Montserrat ExtraBold"/>
              </a:rPr>
              <a:t>HIGH-GRADE SAMPLES:</a:t>
            </a:r>
            <a:endParaRPr sz="2000" b="0" i="0" u="none" strike="noStrike" cap="none" dirty="0">
              <a:solidFill>
                <a:srgbClr val="C6A557"/>
              </a:solidFill>
              <a:latin typeface="Montserrat ExtraBold"/>
              <a:ea typeface="Montserrat ExtraBold"/>
              <a:cs typeface="Montserrat ExtraBold"/>
              <a:sym typeface="Montserrat ExtraBold"/>
            </a:endParaRPr>
          </a:p>
          <a:p>
            <a:pPr marL="457200" marR="0" lvl="0" indent="-311150" algn="l" rtl="0">
              <a:lnSpc>
                <a:spcPct val="115000"/>
              </a:lnSpc>
              <a:spcBef>
                <a:spcPts val="600"/>
              </a:spcBef>
              <a:spcAft>
                <a:spcPts val="0"/>
              </a:spcAft>
              <a:buClr>
                <a:srgbClr val="C6A557"/>
              </a:buClr>
              <a:buSzPts val="1300"/>
              <a:buFont typeface="Montserrat"/>
              <a:buChar char="●"/>
            </a:pPr>
            <a:r>
              <a:rPr lang="en-US" sz="1600" b="0" i="0" u="none" strike="noStrike" cap="none" dirty="0">
                <a:solidFill>
                  <a:srgbClr val="0C0C0C"/>
                </a:solidFill>
                <a:latin typeface="Montserrat"/>
                <a:ea typeface="Montserrat"/>
                <a:cs typeface="Montserrat"/>
                <a:sym typeface="Montserrat"/>
              </a:rPr>
              <a:t>High-grade gold in outcrop up to 194 g/t Au, float boulders with visible gold up to 700 g/t Au.</a:t>
            </a:r>
            <a:endParaRPr sz="1600" b="0" i="0" u="none" strike="noStrike" cap="none" dirty="0">
              <a:solidFill>
                <a:srgbClr val="0C0C0C"/>
              </a:solidFill>
              <a:latin typeface="Montserrat"/>
              <a:ea typeface="Montserrat"/>
              <a:cs typeface="Montserrat"/>
              <a:sym typeface="Montserrat"/>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1" i="0" u="none" strike="noStrike" cap="none" dirty="0">
                <a:solidFill>
                  <a:srgbClr val="0C0C0C"/>
                </a:solidFill>
                <a:latin typeface="Montserrat"/>
                <a:ea typeface="Montserrat"/>
                <a:cs typeface="Montserrat"/>
                <a:sym typeface="Montserrat"/>
              </a:rPr>
              <a:t>3</a:t>
            </a:r>
            <a:r>
              <a:rPr lang="en-US" sz="1600" b="0" i="0" u="none" strike="noStrike" cap="none" dirty="0">
                <a:solidFill>
                  <a:srgbClr val="0C0C0C"/>
                </a:solidFill>
                <a:latin typeface="Montserrat"/>
                <a:ea typeface="Montserrat"/>
                <a:cs typeface="Montserrat"/>
                <a:sym typeface="Montserrat"/>
              </a:rPr>
              <a:t> </a:t>
            </a:r>
            <a:r>
              <a:rPr lang="en-US" sz="1600" b="1" i="0" u="none" strike="noStrike" cap="none" dirty="0">
                <a:solidFill>
                  <a:srgbClr val="0C0C0C"/>
                </a:solidFill>
                <a:latin typeface="Montserrat"/>
                <a:ea typeface="Montserrat"/>
                <a:cs typeface="Montserrat"/>
                <a:sym typeface="Montserrat"/>
              </a:rPr>
              <a:t>visible gold </a:t>
            </a:r>
            <a:r>
              <a:rPr lang="en-US" sz="1600" b="0" i="0" u="none" strike="noStrike" cap="none" dirty="0">
                <a:solidFill>
                  <a:srgbClr val="0C0C0C"/>
                </a:solidFill>
                <a:latin typeface="Montserrat"/>
                <a:ea typeface="Montserrat"/>
                <a:cs typeface="Montserrat"/>
                <a:sym typeface="Montserrat"/>
              </a:rPr>
              <a:t>occurrences and counting.</a:t>
            </a:r>
            <a:endParaRPr sz="160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700"/>
              <a:buFont typeface="Arial"/>
              <a:buNone/>
            </a:pPr>
            <a:r>
              <a:rPr lang="en-US" sz="2000" b="0" i="0" u="none" strike="noStrike" cap="none" dirty="0">
                <a:solidFill>
                  <a:srgbClr val="C6A557"/>
                </a:solidFill>
                <a:latin typeface="Montserrat ExtraBold"/>
                <a:ea typeface="Montserrat ExtraBold"/>
                <a:cs typeface="Montserrat ExtraBold"/>
                <a:sym typeface="Montserrat ExtraBold"/>
              </a:rPr>
              <a:t>STRONG Cash Position:</a:t>
            </a:r>
            <a:endParaRPr sz="2000" b="0" i="0" u="none" strike="noStrike" cap="none" dirty="0">
              <a:solidFill>
                <a:srgbClr val="C6A557"/>
              </a:solidFill>
              <a:latin typeface="Montserrat ExtraBold"/>
              <a:ea typeface="Montserrat ExtraBold"/>
              <a:cs typeface="Montserrat ExtraBold"/>
              <a:sym typeface="Montserrat ExtraBold"/>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0" i="0" u="none" strike="noStrike" cap="none" dirty="0">
                <a:solidFill>
                  <a:srgbClr val="0C0C0C"/>
                </a:solidFill>
                <a:latin typeface="Montserrat"/>
                <a:ea typeface="Montserrat"/>
                <a:cs typeface="Montserrat"/>
                <a:sym typeface="Montserrat"/>
              </a:rPr>
              <a:t>Well funded with just over $14M CAD </a:t>
            </a:r>
            <a:r>
              <a:rPr lang="en-US" sz="1600" dirty="0">
                <a:solidFill>
                  <a:srgbClr val="0C0C0C"/>
                </a:solidFill>
                <a:latin typeface="Montserrat"/>
                <a:ea typeface="Montserrat"/>
                <a:cs typeface="Montserrat"/>
                <a:sym typeface="Montserrat"/>
              </a:rPr>
              <a:t>cash on hand</a:t>
            </a:r>
            <a:r>
              <a:rPr lang="en-US" sz="1600" b="0" i="0" u="none" strike="noStrike" cap="none" dirty="0">
                <a:solidFill>
                  <a:srgbClr val="0C0C0C"/>
                </a:solidFill>
                <a:latin typeface="Montserrat"/>
                <a:ea typeface="Montserrat"/>
                <a:cs typeface="Montserrat"/>
                <a:sym typeface="Montserrat"/>
              </a:rPr>
              <a:t>.</a:t>
            </a:r>
            <a:endParaRPr sz="1600" b="0" i="0" u="none" strike="noStrike" cap="none" dirty="0">
              <a:solidFill>
                <a:srgbClr val="0C0C0C"/>
              </a:solidFill>
              <a:latin typeface="Montserrat"/>
              <a:ea typeface="Montserrat"/>
              <a:cs typeface="Montserrat"/>
              <a:sym typeface="Montserrat"/>
            </a:endParaRPr>
          </a:p>
          <a:p>
            <a:pPr marL="457200" marR="0" lvl="0" indent="-311150" algn="l" rtl="0">
              <a:lnSpc>
                <a:spcPct val="115000"/>
              </a:lnSpc>
              <a:spcBef>
                <a:spcPts val="0"/>
              </a:spcBef>
              <a:spcAft>
                <a:spcPts val="0"/>
              </a:spcAft>
              <a:buClr>
                <a:srgbClr val="C6A557"/>
              </a:buClr>
              <a:buSzPts val="1300"/>
              <a:buFont typeface="Montserrat"/>
              <a:buChar char="●"/>
            </a:pPr>
            <a:r>
              <a:rPr lang="en-US" sz="1600" b="0" i="0" u="none" strike="noStrike" cap="none" dirty="0">
                <a:solidFill>
                  <a:srgbClr val="0C0C0C"/>
                </a:solidFill>
                <a:latin typeface="Montserrat"/>
                <a:ea typeface="Montserrat"/>
                <a:cs typeface="Montserrat"/>
                <a:sym typeface="Montserrat"/>
              </a:rPr>
              <a:t>Zero debt.</a:t>
            </a:r>
            <a:endParaRPr sz="2800" b="0" i="0" u="none" strike="noStrike" cap="none" dirty="0">
              <a:solidFill>
                <a:srgbClr val="000000"/>
              </a:solidFill>
              <a:latin typeface="Montserrat ExtraBold"/>
              <a:ea typeface="Montserrat ExtraBold"/>
              <a:cs typeface="Montserrat ExtraBold"/>
              <a:sym typeface="Montserrat ExtraBold"/>
            </a:endParaRPr>
          </a:p>
        </p:txBody>
      </p:sp>
      <p:sp>
        <p:nvSpPr>
          <p:cNvPr id="68" name="Google Shape;68;p3"/>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3</a:t>
            </a:fld>
            <a:endParaRPr b="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18"/>
          <p:cNvSpPr/>
          <p:nvPr/>
        </p:nvSpPr>
        <p:spPr>
          <a:xfrm>
            <a:off x="851565" y="1037716"/>
            <a:ext cx="6039430" cy="4941599"/>
          </a:xfrm>
          <a:prstGeom prst="roundRect">
            <a:avLst>
              <a:gd name="adj" fmla="val 0"/>
            </a:avLst>
          </a:prstGeom>
          <a:solidFill>
            <a:srgbClr val="FFFFFF"/>
          </a:solidFill>
          <a:ln w="19050" cap="flat" cmpd="sng">
            <a:solidFill>
              <a:srgbClr val="C6A557"/>
            </a:solidFill>
            <a:prstDash val="solid"/>
            <a:round/>
            <a:headEnd type="none" w="sm" len="sm"/>
            <a:tailEnd type="none" w="sm" len="sm"/>
          </a:ln>
          <a:effectLst>
            <a:outerShdw blurRad="200025" dist="114300" dir="5400000" algn="bl" rotWithShape="0">
              <a:srgbClr val="000000">
                <a:alpha val="20000"/>
              </a:srgbClr>
            </a:outerShdw>
          </a:effectLst>
        </p:spPr>
        <p:txBody>
          <a:bodyPr spcFirstLastPara="1" wrap="square" lIns="182875" tIns="182875" rIns="182875" bIns="274300" anchor="b"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063053"/>
              </a:solidFill>
              <a:latin typeface="Roboto Light"/>
              <a:ea typeface="Roboto Light"/>
              <a:cs typeface="Roboto Light"/>
              <a:sym typeface="Roboto Light"/>
            </a:endParaRPr>
          </a:p>
        </p:txBody>
      </p:sp>
      <p:sp>
        <p:nvSpPr>
          <p:cNvPr id="570" name="Google Shape;570;p18"/>
          <p:cNvSpPr txBox="1"/>
          <p:nvPr/>
        </p:nvSpPr>
        <p:spPr>
          <a:xfrm>
            <a:off x="898965" y="297027"/>
            <a:ext cx="6485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CAPITAL </a:t>
            </a:r>
            <a:r>
              <a:rPr lang="en-US" sz="2400" b="0" i="0" u="none" strike="noStrike" cap="none" dirty="0">
                <a:solidFill>
                  <a:srgbClr val="C6A557"/>
                </a:solidFill>
                <a:latin typeface="Montserrat ExtraBold"/>
                <a:ea typeface="Montserrat ExtraBold"/>
                <a:cs typeface="Montserrat ExtraBold"/>
                <a:sym typeface="Montserrat ExtraBold"/>
              </a:rPr>
              <a:t>STRUCTURE</a:t>
            </a:r>
            <a:endParaRPr sz="1400" b="0" i="0" u="none" strike="noStrike" cap="none" dirty="0">
              <a:solidFill>
                <a:srgbClr val="C6A557"/>
              </a:solidFill>
              <a:latin typeface="Montserrat ExtraBold"/>
              <a:ea typeface="Montserrat ExtraBold"/>
              <a:cs typeface="Montserrat ExtraBold"/>
              <a:sym typeface="Montserrat ExtraBold"/>
            </a:endParaRPr>
          </a:p>
        </p:txBody>
      </p:sp>
      <p:graphicFrame>
        <p:nvGraphicFramePr>
          <p:cNvPr id="571" name="Google Shape;571;p18"/>
          <p:cNvGraphicFramePr/>
          <p:nvPr>
            <p:extLst>
              <p:ext uri="{D42A27DB-BD31-4B8C-83A1-F6EECF244321}">
                <p14:modId xmlns:p14="http://schemas.microsoft.com/office/powerpoint/2010/main" val="361952345"/>
              </p:ext>
            </p:extLst>
          </p:nvPr>
        </p:nvGraphicFramePr>
        <p:xfrm>
          <a:off x="932832" y="1154365"/>
          <a:ext cx="5892174" cy="4562619"/>
        </p:xfrm>
        <a:graphic>
          <a:graphicData uri="http://schemas.openxmlformats.org/drawingml/2006/table">
            <a:tbl>
              <a:tblPr bandRow="1">
                <a:noFill/>
                <a:tableStyleId>{937BBC38-C3D7-4B52-9565-FC75F400D2A1}</a:tableStyleId>
              </a:tblPr>
              <a:tblGrid>
                <a:gridCol w="2338915">
                  <a:extLst>
                    <a:ext uri="{9D8B030D-6E8A-4147-A177-3AD203B41FA5}">
                      <a16:colId xmlns:a16="http://schemas.microsoft.com/office/drawing/2014/main" val="20000"/>
                    </a:ext>
                  </a:extLst>
                </a:gridCol>
                <a:gridCol w="3553259">
                  <a:extLst>
                    <a:ext uri="{9D8B030D-6E8A-4147-A177-3AD203B41FA5}">
                      <a16:colId xmlns:a16="http://schemas.microsoft.com/office/drawing/2014/main" val="20001"/>
                    </a:ext>
                  </a:extLst>
                </a:gridCol>
              </a:tblGrid>
              <a:tr h="607418">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dk1"/>
                          </a:solidFill>
                          <a:latin typeface="Montserrat"/>
                          <a:ea typeface="Montserrat"/>
                          <a:cs typeface="Montserrat"/>
                          <a:sym typeface="Montserrat"/>
                        </a:rPr>
                        <a:t>Shares Outstanding</a:t>
                      </a:r>
                      <a:endParaRPr sz="1800" b="1" u="none" strike="noStrike" cap="none" dirty="0">
                        <a:latin typeface="Montserrat"/>
                        <a:ea typeface="Montserrat"/>
                        <a:cs typeface="Montserrat"/>
                        <a:sym typeface="Montserrat"/>
                      </a:endParaRPr>
                    </a:p>
                  </a:txBody>
                  <a:tcPr marL="45700" marR="45700" marT="45700" marB="45700"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12700" cap="flat" cmpd="sng">
                      <a:solidFill>
                        <a:srgbClr val="C6A557">
                          <a:alpha val="0"/>
                        </a:srgbClr>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Montserrat"/>
                          <a:ea typeface="Montserrat"/>
                          <a:cs typeface="Montserrat"/>
                          <a:sym typeface="Montserrat"/>
                        </a:rPr>
                        <a:t>103.4 million</a:t>
                      </a:r>
                      <a:endParaRPr sz="1800" u="none" strike="noStrike" cap="none" dirty="0">
                        <a:latin typeface="Montserrat"/>
                        <a:ea typeface="Montserrat"/>
                        <a:cs typeface="Montserrat"/>
                        <a:sym typeface="Montserrat"/>
                      </a:endParaRPr>
                    </a:p>
                  </a:txBody>
                  <a:tcPr marL="59825" marR="59825" marT="29925" marB="29925"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12700" cap="flat" cmpd="sng">
                      <a:solidFill>
                        <a:srgbClr val="C6A557">
                          <a:alpha val="0"/>
                        </a:srgbClr>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0"/>
                  </a:ext>
                </a:extLst>
              </a:tr>
              <a:tr h="589038">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Warrants</a:t>
                      </a:r>
                      <a:endParaRPr sz="1800" b="1" u="none" strike="noStrike" cap="none">
                        <a:latin typeface="Montserrat"/>
                        <a:ea typeface="Montserrat"/>
                        <a:cs typeface="Montserrat"/>
                        <a:sym typeface="Montserrat"/>
                      </a:endParaRPr>
                    </a:p>
                  </a:txBody>
                  <a:tcPr marL="45700" marR="45700" marT="45700" marB="45700"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Montserrat"/>
                          <a:ea typeface="Montserrat"/>
                          <a:cs typeface="Montserrat"/>
                          <a:sym typeface="Montserrat"/>
                        </a:rPr>
                        <a:t>  29.6 million</a:t>
                      </a:r>
                      <a:r>
                        <a:rPr lang="en-US" sz="1400" u="none" strike="noStrike" cap="none" dirty="0">
                          <a:latin typeface="Montserrat"/>
                          <a:ea typeface="Montserrat"/>
                          <a:cs typeface="Montserrat"/>
                          <a:sym typeface="Montserrat"/>
                        </a:rPr>
                        <a:t>  (avg strike $0.68)</a:t>
                      </a:r>
                      <a:endParaRPr sz="1800" u="none" strike="noStrike" cap="none" dirty="0">
                        <a:latin typeface="Montserrat"/>
                        <a:ea typeface="Montserrat"/>
                        <a:cs typeface="Montserrat"/>
                        <a:sym typeface="Montserrat"/>
                      </a:endParaRPr>
                    </a:p>
                  </a:txBody>
                  <a:tcPr marL="59825" marR="59825" marT="29925" marB="29925"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1"/>
                  </a:ext>
                </a:extLst>
              </a:tr>
              <a:tr h="549783">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Montserrat"/>
                          <a:ea typeface="Montserrat"/>
                          <a:cs typeface="Montserrat"/>
                          <a:sym typeface="Montserrat"/>
                        </a:rPr>
                        <a:t>Options</a:t>
                      </a:r>
                      <a:endParaRPr sz="1800" b="1" u="none" strike="noStrike" cap="none">
                        <a:latin typeface="Montserrat"/>
                        <a:ea typeface="Montserrat"/>
                        <a:cs typeface="Montserrat"/>
                        <a:sym typeface="Montserrat"/>
                      </a:endParaRPr>
                    </a:p>
                  </a:txBody>
                  <a:tcPr marL="45700" marR="45700" marT="45700" marB="45700"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Montserrat"/>
                          <a:ea typeface="Montserrat"/>
                          <a:cs typeface="Montserrat"/>
                          <a:sym typeface="Montserrat"/>
                        </a:rPr>
                        <a:t>   7.7 million  </a:t>
                      </a:r>
                      <a:r>
                        <a:rPr lang="en-US" sz="1400" u="none" strike="noStrike" cap="none" dirty="0">
                          <a:latin typeface="Montserrat"/>
                          <a:ea typeface="Montserrat"/>
                          <a:cs typeface="Montserrat"/>
                          <a:sym typeface="Montserrat"/>
                        </a:rPr>
                        <a:t>(avg strike $0.79)</a:t>
                      </a:r>
                      <a:endParaRPr sz="1800" u="none" strike="noStrike" cap="none" dirty="0">
                        <a:latin typeface="Montserrat"/>
                        <a:ea typeface="Montserrat"/>
                        <a:cs typeface="Montserrat"/>
                        <a:sym typeface="Montserrat"/>
                      </a:endParaRPr>
                    </a:p>
                  </a:txBody>
                  <a:tcPr marL="59825" marR="59825" marT="29925" marB="29925"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2"/>
                  </a:ext>
                </a:extLst>
              </a:tr>
              <a:tr h="579767">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latin typeface="Montserrat"/>
                          <a:ea typeface="Montserrat"/>
                          <a:cs typeface="Montserrat"/>
                          <a:sym typeface="Montserrat"/>
                        </a:rPr>
                        <a:t>Fully Diluted</a:t>
                      </a:r>
                      <a:endParaRPr sz="1800" b="1" u="none" strike="noStrike" cap="none" dirty="0">
                        <a:latin typeface="Montserrat"/>
                        <a:ea typeface="Montserrat"/>
                        <a:cs typeface="Montserrat"/>
                        <a:sym typeface="Montserrat"/>
                      </a:endParaRPr>
                    </a:p>
                  </a:txBody>
                  <a:tcPr marL="45700" marR="45700" marT="45700" marB="45700"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Montserrat"/>
                          <a:ea typeface="Montserrat"/>
                          <a:cs typeface="Montserrat"/>
                          <a:sym typeface="Montserrat"/>
                        </a:rPr>
                        <a:t>140.8 million</a:t>
                      </a:r>
                      <a:endParaRPr sz="1800" u="none" strike="noStrike" cap="none" dirty="0">
                        <a:latin typeface="Montserrat"/>
                        <a:ea typeface="Montserrat"/>
                        <a:cs typeface="Montserrat"/>
                        <a:sym typeface="Montserrat"/>
                      </a:endParaRPr>
                    </a:p>
                  </a:txBody>
                  <a:tcPr marL="59825" marR="59825" marT="29925" marB="29925"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3"/>
                  </a:ext>
                </a:extLst>
              </a:tr>
              <a:tr h="1464793">
                <a:tc>
                  <a:txBody>
                    <a:bodyPr/>
                    <a:lstStyle/>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latin typeface="Montserrat"/>
                          <a:ea typeface="Montserrat"/>
                          <a:cs typeface="Montserrat"/>
                          <a:sym typeface="Montserrat"/>
                        </a:rPr>
                        <a:t>Major </a:t>
                      </a:r>
                    </a:p>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solidFill>
                            <a:schemeClr val="dk1"/>
                          </a:solidFill>
                          <a:latin typeface="Montserrat"/>
                          <a:ea typeface="Montserrat"/>
                          <a:cs typeface="Montserrat"/>
                          <a:sym typeface="Montserrat"/>
                        </a:rPr>
                        <a:t>Shareholders</a:t>
                      </a:r>
                      <a:endParaRPr sz="1800" b="1" u="none" strike="noStrike" cap="none" dirty="0">
                        <a:latin typeface="Montserrat"/>
                        <a:ea typeface="Montserrat"/>
                        <a:cs typeface="Montserrat"/>
                        <a:sym typeface="Montserrat"/>
                      </a:endParaRPr>
                    </a:p>
                  </a:txBody>
                  <a:tcPr marL="45700" marR="45700" marT="45700" marB="45700"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800"/>
                        <a:buFont typeface="Arial"/>
                        <a:buNone/>
                      </a:pPr>
                      <a:r>
                        <a:rPr lang="en-US" sz="1800" u="none" strike="noStrike" cap="none" dirty="0">
                          <a:latin typeface="Montserrat"/>
                          <a:ea typeface="Montserrat"/>
                          <a:cs typeface="Montserrat"/>
                          <a:sym typeface="Montserrat"/>
                        </a:rPr>
                        <a:t>Eric Sprott: 25.7%</a:t>
                      </a:r>
                      <a:endParaRPr sz="1400" u="none" strike="noStrike" cap="none" dirty="0"/>
                    </a:p>
                    <a:p>
                      <a:pPr marL="0" marR="0" lvl="0" indent="0" algn="l" rtl="0">
                        <a:lnSpc>
                          <a:spcPct val="120000"/>
                        </a:lnSpc>
                        <a:spcBef>
                          <a:spcPts val="0"/>
                        </a:spcBef>
                        <a:spcAft>
                          <a:spcPts val="0"/>
                        </a:spcAft>
                        <a:buClr>
                          <a:srgbClr val="000000"/>
                        </a:buClr>
                        <a:buSzPts val="1800"/>
                        <a:buFont typeface="Arial"/>
                        <a:buNone/>
                      </a:pPr>
                      <a:r>
                        <a:rPr lang="en-US" sz="1800" u="none" strike="noStrike" cap="none" dirty="0">
                          <a:solidFill>
                            <a:schemeClr val="dk1"/>
                          </a:solidFill>
                          <a:latin typeface="Montserrat"/>
                          <a:ea typeface="Montserrat"/>
                          <a:cs typeface="Montserrat"/>
                          <a:sym typeface="Montserrat"/>
                        </a:rPr>
                        <a:t>New Found Gold (NFG): </a:t>
                      </a:r>
                      <a:r>
                        <a:rPr lang="en-US" sz="1800" u="none" strike="noStrike" cap="none" dirty="0">
                          <a:latin typeface="Montserrat"/>
                          <a:ea typeface="Montserrat"/>
                          <a:cs typeface="Montserrat"/>
                          <a:sym typeface="Montserrat"/>
                        </a:rPr>
                        <a:t>14.1</a:t>
                      </a:r>
                      <a:r>
                        <a:rPr lang="en-US" sz="1800" u="none" strike="noStrike" cap="none" dirty="0">
                          <a:solidFill>
                            <a:schemeClr val="dk1"/>
                          </a:solidFill>
                          <a:latin typeface="Montserrat"/>
                          <a:ea typeface="Montserrat"/>
                          <a:cs typeface="Montserrat"/>
                          <a:sym typeface="Montserrat"/>
                        </a:rPr>
                        <a:t>%</a:t>
                      </a:r>
                      <a:endParaRPr sz="1800" u="none" strike="noStrike" cap="none" dirty="0">
                        <a:solidFill>
                          <a:schemeClr val="dk1"/>
                        </a:solidFill>
                        <a:latin typeface="Montserrat"/>
                        <a:ea typeface="Montserrat"/>
                        <a:cs typeface="Montserrat"/>
                        <a:sym typeface="Montserrat"/>
                      </a:endParaRPr>
                    </a:p>
                    <a:p>
                      <a:pPr marL="0" marR="0" lvl="0" indent="0" algn="l" rtl="0">
                        <a:lnSpc>
                          <a:spcPct val="120000"/>
                        </a:lnSpc>
                        <a:spcBef>
                          <a:spcPts val="0"/>
                        </a:spcBef>
                        <a:spcAft>
                          <a:spcPts val="0"/>
                        </a:spcAft>
                        <a:buClr>
                          <a:srgbClr val="000000"/>
                        </a:buClr>
                        <a:buSzPts val="1800"/>
                        <a:buFont typeface="Arial"/>
                        <a:buNone/>
                      </a:pPr>
                      <a:r>
                        <a:rPr lang="en-US" sz="1800" u="none" strike="noStrike" cap="none" dirty="0">
                          <a:solidFill>
                            <a:schemeClr val="dk1"/>
                          </a:solidFill>
                          <a:latin typeface="Montserrat"/>
                          <a:ea typeface="Montserrat"/>
                          <a:cs typeface="Montserrat"/>
                          <a:sym typeface="Montserrat"/>
                        </a:rPr>
                        <a:t>NL Prospectors &amp; Insiders</a:t>
                      </a:r>
                      <a:endParaRPr sz="1800" u="none" strike="noStrike" cap="none" dirty="0">
                        <a:solidFill>
                          <a:schemeClr val="dk1"/>
                        </a:solidFill>
                        <a:latin typeface="Montserrat"/>
                        <a:ea typeface="Montserrat"/>
                        <a:cs typeface="Montserrat"/>
                        <a:sym typeface="Montserrat"/>
                      </a:endParaRPr>
                    </a:p>
                  </a:txBody>
                  <a:tcPr marL="59825" marR="59825" marT="29925" marB="29925"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4"/>
                  </a:ext>
                </a:extLst>
              </a:tr>
              <a:tr h="739198">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latin typeface="Montserrat"/>
                          <a:ea typeface="Montserrat"/>
                          <a:cs typeface="Montserrat"/>
                          <a:sym typeface="Montserrat"/>
                        </a:rPr>
                        <a:t>Market Cap</a:t>
                      </a:r>
                      <a:endParaRPr sz="1800" b="1" u="none" strike="noStrike" cap="none" dirty="0">
                        <a:latin typeface="Montserrat"/>
                        <a:ea typeface="Montserrat"/>
                        <a:cs typeface="Montserrat"/>
                        <a:sym typeface="Montserrat"/>
                      </a:endParaRPr>
                    </a:p>
                  </a:txBody>
                  <a:tcPr marL="45700" marR="45700" marT="45700" marB="45700"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latin typeface="Montserrat"/>
                          <a:ea typeface="Montserrat"/>
                          <a:cs typeface="Montserrat"/>
                          <a:sym typeface="Montserrat"/>
                        </a:rPr>
                        <a:t>$58M (Oct 12, 2021)</a:t>
                      </a:r>
                      <a:endParaRPr sz="1800" u="none" strike="noStrike" cap="none" dirty="0">
                        <a:latin typeface="Montserrat"/>
                        <a:ea typeface="Montserrat"/>
                        <a:cs typeface="Montserrat"/>
                        <a:sym typeface="Montserrat"/>
                      </a:endParaRPr>
                    </a:p>
                  </a:txBody>
                  <a:tcPr marL="59825" marR="59825" marT="29925" marB="29925" anchor="ctr">
                    <a:lnL w="9525" cap="flat" cmpd="sng">
                      <a:solidFill>
                        <a:srgbClr val="C6A557">
                          <a:alpha val="0"/>
                        </a:srgbClr>
                      </a:solidFill>
                      <a:prstDash val="solid"/>
                      <a:round/>
                      <a:headEnd type="none" w="sm" len="sm"/>
                      <a:tailEnd type="none" w="sm" len="sm"/>
                    </a:lnL>
                    <a:lnR w="9525" cap="flat" cmpd="sng">
                      <a:solidFill>
                        <a:srgbClr val="C6A557">
                          <a:alpha val="0"/>
                        </a:srgbClr>
                      </a:solidFill>
                      <a:prstDash val="solid"/>
                      <a:round/>
                      <a:headEnd type="none" w="sm" len="sm"/>
                      <a:tailEnd type="none" w="sm" len="sm"/>
                    </a:lnR>
                    <a:lnT w="9525" cap="flat" cmpd="sng">
                      <a:solidFill>
                        <a:srgbClr val="C6A557"/>
                      </a:solidFill>
                      <a:prstDash val="solid"/>
                      <a:round/>
                      <a:headEnd type="none" w="sm" len="sm"/>
                      <a:tailEnd type="none" w="sm" len="sm"/>
                    </a:lnT>
                    <a:lnB w="9525" cap="flat" cmpd="sng">
                      <a:solidFill>
                        <a:srgbClr val="C6A557"/>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572" name="Google Shape;572;p18"/>
          <p:cNvPicPr preferRelativeResize="0"/>
          <p:nvPr/>
        </p:nvPicPr>
        <p:blipFill rotWithShape="1">
          <a:blip r:embed="rId3">
            <a:alphaModFix/>
          </a:blip>
          <a:srcRect/>
          <a:stretch/>
        </p:blipFill>
        <p:spPr>
          <a:xfrm rot="-5400000">
            <a:off x="6112498" y="778498"/>
            <a:ext cx="6858001" cy="5301003"/>
          </a:xfrm>
          <a:prstGeom prst="rect">
            <a:avLst/>
          </a:prstGeom>
          <a:noFill/>
          <a:ln>
            <a:noFill/>
          </a:ln>
        </p:spPr>
      </p:pic>
      <p:sp>
        <p:nvSpPr>
          <p:cNvPr id="573" name="Google Shape;573;p18"/>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4</a:t>
            </a:fld>
            <a:endParaRPr b="0">
              <a:solidFill>
                <a:srgbClr val="FFFFFF"/>
              </a:solidFill>
              <a:latin typeface="Montserrat ExtraBold"/>
              <a:ea typeface="Montserrat ExtraBold"/>
              <a:cs typeface="Montserrat ExtraBold"/>
              <a:sym typeface="Montserrat ExtraBold"/>
            </a:endParaRPr>
          </a:p>
        </p:txBody>
      </p:sp>
      <p:pic>
        <p:nvPicPr>
          <p:cNvPr id="5" name="Picture 4">
            <a:extLst>
              <a:ext uri="{FF2B5EF4-FFF2-40B4-BE49-F238E27FC236}">
                <a16:creationId xmlns:a16="http://schemas.microsoft.com/office/drawing/2014/main" id="{E97AED8D-97C3-49C4-8BE6-E6285069DBA9}"/>
              </a:ext>
            </a:extLst>
          </p:cNvPr>
          <p:cNvPicPr>
            <a:picLocks noChangeAspect="1"/>
          </p:cNvPicPr>
          <p:nvPr/>
        </p:nvPicPr>
        <p:blipFill>
          <a:blip r:embed="rId4"/>
          <a:stretch>
            <a:fillRect/>
          </a:stretch>
        </p:blipFill>
        <p:spPr>
          <a:xfrm>
            <a:off x="7040230" y="604839"/>
            <a:ext cx="5002536" cy="4562573"/>
          </a:xfrm>
          <a:prstGeom prst="rect">
            <a:avLst/>
          </a:prstGeom>
        </p:spPr>
      </p:pic>
      <p:sp>
        <p:nvSpPr>
          <p:cNvPr id="17" name="TextBox 16">
            <a:extLst>
              <a:ext uri="{FF2B5EF4-FFF2-40B4-BE49-F238E27FC236}">
                <a16:creationId xmlns:a16="http://schemas.microsoft.com/office/drawing/2014/main" id="{B1853488-87FE-4A55-852E-B0796299FCC9}"/>
              </a:ext>
            </a:extLst>
          </p:cNvPr>
          <p:cNvSpPr txBox="1"/>
          <p:nvPr/>
        </p:nvSpPr>
        <p:spPr>
          <a:xfrm>
            <a:off x="7099971" y="604839"/>
            <a:ext cx="2901867" cy="338554"/>
          </a:xfrm>
          <a:prstGeom prst="rect">
            <a:avLst/>
          </a:prstGeom>
          <a:noFill/>
        </p:spPr>
        <p:txBody>
          <a:bodyPr wrap="square">
            <a:spAutoFit/>
          </a:bodyPr>
          <a:lstStyle/>
          <a:p>
            <a:r>
              <a:rPr lang="en-US" sz="1600" b="1" u="none" strike="noStrike" cap="none" dirty="0">
                <a:solidFill>
                  <a:schemeClr val="dk1"/>
                </a:solidFill>
                <a:latin typeface="Montserrat"/>
                <a:ea typeface="Montserrat"/>
                <a:cs typeface="Montserrat"/>
                <a:sym typeface="Montserrat"/>
              </a:rPr>
              <a:t>Exploits Discovery: NFLD</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bacaa76edf_1_0"/>
          <p:cNvSpPr txBox="1"/>
          <p:nvPr/>
        </p:nvSpPr>
        <p:spPr>
          <a:xfrm>
            <a:off x="892470" y="300337"/>
            <a:ext cx="64854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Montserrat ExtraBold"/>
                <a:ea typeface="Montserrat ExtraBold"/>
                <a:cs typeface="Montserrat ExtraBold"/>
                <a:sym typeface="Montserrat ExtraBold"/>
              </a:rPr>
              <a:t>KEY </a:t>
            </a:r>
            <a:r>
              <a:rPr lang="en-US" sz="2400" b="0" i="0" u="none" strike="noStrike" cap="none" dirty="0">
                <a:solidFill>
                  <a:srgbClr val="000000"/>
                </a:solidFill>
                <a:latin typeface="Montserrat ExtraBold"/>
                <a:ea typeface="Montserrat ExtraBold"/>
                <a:cs typeface="Montserrat ExtraBold"/>
                <a:sym typeface="Montserrat ExtraBold"/>
              </a:rPr>
              <a:t>MANAGEMENT</a:t>
            </a:r>
            <a:endParaRPr sz="1400" b="0" i="0" u="none" strike="noStrike" cap="none" dirty="0">
              <a:solidFill>
                <a:srgbClr val="C6A557"/>
              </a:solidFill>
              <a:latin typeface="Montserrat ExtraBold"/>
              <a:ea typeface="Montserrat ExtraBold"/>
              <a:cs typeface="Montserrat ExtraBold"/>
              <a:sym typeface="Montserrat ExtraBold"/>
            </a:endParaRPr>
          </a:p>
        </p:txBody>
      </p:sp>
      <p:sp>
        <p:nvSpPr>
          <p:cNvPr id="74" name="Google Shape;74;gbacaa76edf_1_0"/>
          <p:cNvSpPr txBox="1"/>
          <p:nvPr/>
        </p:nvSpPr>
        <p:spPr>
          <a:xfrm>
            <a:off x="2290794" y="762037"/>
            <a:ext cx="9760308" cy="51795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600"/>
              </a:spcBef>
              <a:spcAft>
                <a:spcPts val="0"/>
              </a:spcAft>
              <a:buClr>
                <a:srgbClr val="000000"/>
              </a:buClr>
              <a:buSzPts val="1200"/>
              <a:buFont typeface="Arial"/>
              <a:buNone/>
            </a:pPr>
            <a:r>
              <a:rPr lang="en-US" sz="1600" b="0" i="0" u="none" strike="noStrike" cap="none" dirty="0">
                <a:solidFill>
                  <a:srgbClr val="C6A557"/>
                </a:solidFill>
                <a:latin typeface="Montserrat ExtraBold"/>
                <a:ea typeface="Montserrat ExtraBold"/>
                <a:cs typeface="Montserrat ExtraBold"/>
                <a:sym typeface="Montserrat ExtraBold"/>
              </a:rPr>
              <a:t>JEFF SWINOGA,</a:t>
            </a:r>
            <a:r>
              <a:rPr lang="en-US" sz="1600" b="0" i="0" u="none" strike="noStrike" cap="none" dirty="0">
                <a:solidFill>
                  <a:srgbClr val="C69357"/>
                </a:solidFill>
                <a:latin typeface="Montserrat ExtraBold"/>
                <a:ea typeface="Montserrat ExtraBold"/>
                <a:cs typeface="Montserrat ExtraBold"/>
                <a:sym typeface="Montserrat ExtraBold"/>
              </a:rPr>
              <a:t> </a:t>
            </a:r>
            <a:r>
              <a:rPr lang="en-US" sz="1600" b="0" i="0" u="none" strike="noStrike" cap="none" dirty="0">
                <a:solidFill>
                  <a:schemeClr val="dk1"/>
                </a:solidFill>
                <a:latin typeface="Montserrat ExtraBold"/>
                <a:ea typeface="Montserrat ExtraBold"/>
                <a:cs typeface="Montserrat ExtraBold"/>
                <a:sym typeface="Montserrat ExtraBold"/>
              </a:rPr>
              <a:t>PRESIDENT, CEO &amp; DIRECTOR</a:t>
            </a:r>
            <a:br>
              <a:rPr lang="en-US" sz="1600" b="0" i="0" u="none" strike="noStrike" cap="none" dirty="0">
                <a:solidFill>
                  <a:schemeClr val="dk1"/>
                </a:solidFill>
                <a:latin typeface="Montserrat ExtraBold"/>
                <a:ea typeface="Montserrat ExtraBold"/>
                <a:cs typeface="Montserrat ExtraBold"/>
                <a:sym typeface="Montserrat ExtraBold"/>
              </a:rPr>
            </a:br>
            <a:r>
              <a:rPr lang="en-US" sz="1050" b="0" i="0" u="none" strike="noStrike" cap="none" dirty="0">
                <a:solidFill>
                  <a:srgbClr val="0C0C0C"/>
                </a:solidFill>
                <a:latin typeface="Montserrat"/>
                <a:ea typeface="Montserrat"/>
                <a:cs typeface="Montserrat"/>
                <a:sym typeface="Montserrat"/>
              </a:rPr>
              <a:t>Mr. Swinoga is a highly accomplished mining executive with over 25 years of executive and management experience in the areas of finance, project development and project construction. Most recently, he was the National Mining and Metals Leader at EY Canada and CEO of First Mining Gold. Previously he was Chief Financial Officer (“CFO”) of Torex Gold Resources Inc. (“Torex”) where, during his four-year tenure, he led the US$400 million financing of Torex’s US$800 million El Limon-Guajes gold mine on the Morelos property and led his team during Torex’s transition from an exploration and development company to a mid-tier gold producer. Prior to Torex, Mr. Swinoga spent four years as the CFO of North American Palladium Ltd. (“NAP”), during which time NAP financed and constructed the underground Offset Zone expansion project for the Lac des Iles Mine, in addition to acquiring and building two gold producing mines in Québec. Further, he spent three years as CFO of HudBay Minerals Inc., where, from its initial public offering in late 2004, grew to a market capitalization of over $2 billion. Jeff also spent seven years at Barrick Gold Corporation as a senior officer with responsibilities that included project financing of Barrick’s Bulyanhulu and Veladero projects. He is a Chartered Professional Accountant and holds a Master of Business Administration degree from the University of Toronto as well as a Bachelor's degree (Honours) in Economics from the University of Western Ontario.  </a:t>
            </a:r>
            <a:r>
              <a:rPr lang="en-US" sz="1050" b="0" i="0" u="none" strike="noStrike" cap="none" dirty="0" err="1">
                <a:solidFill>
                  <a:srgbClr val="0C0C0C"/>
                </a:solidFill>
                <a:latin typeface="Montserrat"/>
                <a:ea typeface="Montserrat"/>
                <a:cs typeface="Montserrat"/>
                <a:sym typeface="Montserrat"/>
              </a:rPr>
              <a:t>Mr</a:t>
            </a:r>
            <a:r>
              <a:rPr lang="en-US" sz="1050" b="0" i="0" u="none" strike="noStrike" cap="none" dirty="0">
                <a:solidFill>
                  <a:srgbClr val="0C0C0C"/>
                </a:solidFill>
                <a:latin typeface="Montserrat"/>
                <a:ea typeface="Montserrat"/>
                <a:cs typeface="Montserrat"/>
                <a:sym typeface="Montserrat"/>
              </a:rPr>
              <a:t> Swinoga was also elected to the Board of PDAC this year and is also a member of their audit committee. </a:t>
            </a:r>
            <a:endParaRPr sz="1600" b="0" i="0" u="none" strike="noStrike" cap="none" dirty="0">
              <a:solidFill>
                <a:srgbClr val="C6A557"/>
              </a:solidFill>
              <a:latin typeface="Montserrat ExtraBold"/>
              <a:ea typeface="Montserrat ExtraBold"/>
              <a:cs typeface="Montserrat ExtraBold"/>
              <a:sym typeface="Montserrat ExtraBold"/>
            </a:endParaRPr>
          </a:p>
          <a:p>
            <a:pPr marL="0" marR="0" lvl="0" indent="0" algn="l" rtl="0">
              <a:lnSpc>
                <a:spcPct val="115000"/>
              </a:lnSpc>
              <a:spcBef>
                <a:spcPts val="600"/>
              </a:spcBef>
              <a:spcAft>
                <a:spcPts val="0"/>
              </a:spcAft>
              <a:buClr>
                <a:srgbClr val="000000"/>
              </a:buClr>
              <a:buSzPts val="1200"/>
              <a:buFont typeface="Arial"/>
              <a:buNone/>
            </a:pPr>
            <a:r>
              <a:rPr lang="en-US" sz="1600" b="0" i="0" u="none" strike="noStrike" cap="none" dirty="0">
                <a:solidFill>
                  <a:srgbClr val="C6A557"/>
                </a:solidFill>
                <a:latin typeface="Montserrat ExtraBold"/>
                <a:ea typeface="Montserrat ExtraBold"/>
                <a:cs typeface="Montserrat ExtraBold"/>
                <a:sym typeface="Montserrat ExtraBold"/>
              </a:rPr>
              <a:t>CHRISTOPHER HUGGINS,</a:t>
            </a:r>
            <a:r>
              <a:rPr lang="en-US" sz="1600" b="0" i="0" u="none" strike="noStrike" cap="none" dirty="0">
                <a:solidFill>
                  <a:srgbClr val="C69357"/>
                </a:solidFill>
                <a:latin typeface="Montserrat ExtraBold"/>
                <a:ea typeface="Montserrat ExtraBold"/>
                <a:cs typeface="Montserrat ExtraBold"/>
                <a:sym typeface="Montserrat ExtraBold"/>
              </a:rPr>
              <a:t> </a:t>
            </a:r>
            <a:r>
              <a:rPr lang="en-US" sz="1600" b="0" i="0" u="none" strike="noStrike" cap="none" dirty="0">
                <a:solidFill>
                  <a:schemeClr val="dk1"/>
                </a:solidFill>
                <a:latin typeface="Montserrat ExtraBold"/>
                <a:ea typeface="Montserrat ExtraBold"/>
                <a:cs typeface="Montserrat ExtraBold"/>
                <a:sym typeface="Montserrat ExtraBold"/>
              </a:rPr>
              <a:t>DIRECTOR &amp; VP Exploration</a:t>
            </a:r>
            <a:br>
              <a:rPr lang="en-US" sz="2000" b="0" i="0" u="none" strike="noStrike" cap="none" dirty="0">
                <a:solidFill>
                  <a:srgbClr val="000000"/>
                </a:solidFill>
                <a:latin typeface="Montserrat ExtraBold"/>
                <a:ea typeface="Montserrat ExtraBold"/>
                <a:cs typeface="Montserrat ExtraBold"/>
                <a:sym typeface="Montserrat ExtraBold"/>
              </a:rPr>
            </a:br>
            <a:r>
              <a:rPr lang="en-US" sz="1050" b="0" i="0" u="none" strike="noStrike" cap="none" dirty="0">
                <a:solidFill>
                  <a:srgbClr val="0C0C0C"/>
                </a:solidFill>
                <a:latin typeface="Montserrat"/>
                <a:ea typeface="Montserrat"/>
                <a:cs typeface="Montserrat"/>
                <a:sym typeface="Montserrat"/>
              </a:rPr>
              <a:t>Mr. Huggins’ experience with grassroots exploration geology, mining, construction, and technology industries provide a broad range of insights to the company. Following a Bachelor of Science in Honours Geology from the University of British Columbia, Mr. Huggins began his career as an exploration geologist with Homestake Mining in regional exploration around </a:t>
            </a:r>
            <a:r>
              <a:rPr lang="en-US" sz="1050" b="0" i="0" u="none" strike="noStrike" cap="none" dirty="0" err="1">
                <a:solidFill>
                  <a:srgbClr val="0C0C0C"/>
                </a:solidFill>
                <a:latin typeface="Montserrat"/>
                <a:ea typeface="Montserrat"/>
                <a:cs typeface="Montserrat"/>
                <a:sym typeface="Montserrat"/>
              </a:rPr>
              <a:t>Eskay</a:t>
            </a:r>
            <a:r>
              <a:rPr lang="en-US" sz="1050" b="0" i="0" u="none" strike="noStrike" cap="none" dirty="0">
                <a:solidFill>
                  <a:srgbClr val="0C0C0C"/>
                </a:solidFill>
                <a:latin typeface="Montserrat"/>
                <a:ea typeface="Montserrat"/>
                <a:cs typeface="Montserrat"/>
                <a:sym typeface="Montserrat"/>
              </a:rPr>
              <a:t> Creek Mine, Snip Mine and Stewart camps, and including project evaluations and large-scale geological and structural mapping in northern Chile. His involvement over the past 10 years in project feasibility, financing and development of creative capital equipment packages has provided mining projects and operating mines with unique opportunities to drive efficiency and manage operational risk.</a:t>
            </a:r>
            <a:endParaRPr sz="1050" b="0" i="0" u="none" strike="noStrike" cap="none" dirty="0">
              <a:solidFill>
                <a:srgbClr val="858585"/>
              </a:solidFill>
              <a:latin typeface="Montserrat"/>
              <a:ea typeface="Montserrat"/>
              <a:cs typeface="Montserrat"/>
              <a:sym typeface="Montserrat"/>
            </a:endParaRPr>
          </a:p>
          <a:p>
            <a:pPr marL="0" marR="0" lvl="0" indent="0" algn="l" rtl="0">
              <a:lnSpc>
                <a:spcPct val="115000"/>
              </a:lnSpc>
              <a:spcBef>
                <a:spcPts val="600"/>
              </a:spcBef>
              <a:spcAft>
                <a:spcPts val="0"/>
              </a:spcAft>
              <a:buClr>
                <a:srgbClr val="C69357"/>
              </a:buClr>
              <a:buSzPts val="1400"/>
              <a:buFont typeface="Arial"/>
              <a:buNone/>
            </a:pPr>
            <a:r>
              <a:rPr lang="en-US" sz="1600" b="0" i="0" u="none" strike="noStrike" cap="none" dirty="0">
                <a:solidFill>
                  <a:srgbClr val="C6A557"/>
                </a:solidFill>
                <a:latin typeface="Montserrat ExtraBold"/>
                <a:ea typeface="Montserrat ExtraBold"/>
                <a:cs typeface="Montserrat ExtraBold"/>
                <a:sym typeface="Montserrat ExtraBold"/>
              </a:rPr>
              <a:t>MONTY SUTTON,</a:t>
            </a:r>
            <a:r>
              <a:rPr lang="en-US" sz="1600" b="1" i="0" u="none" strike="noStrike" cap="none" dirty="0">
                <a:solidFill>
                  <a:srgbClr val="0C0C0C"/>
                </a:solidFill>
                <a:latin typeface="Montserrat"/>
                <a:ea typeface="Montserrat"/>
                <a:cs typeface="Montserrat"/>
                <a:sym typeface="Montserrat"/>
              </a:rPr>
              <a:t> CFO​</a:t>
            </a:r>
            <a:br>
              <a:rPr lang="en-US" sz="1600" b="1" i="0" u="none" strike="noStrike" cap="none" dirty="0">
                <a:solidFill>
                  <a:srgbClr val="0C0C0C"/>
                </a:solidFill>
                <a:latin typeface="Montserrat"/>
                <a:ea typeface="Montserrat"/>
                <a:cs typeface="Montserrat"/>
                <a:sym typeface="Montserrat"/>
              </a:rPr>
            </a:br>
            <a:r>
              <a:rPr lang="en-US" sz="1050" b="0" i="0" u="none" strike="noStrike" cap="none" dirty="0">
                <a:solidFill>
                  <a:srgbClr val="0C0C0C"/>
                </a:solidFill>
                <a:latin typeface="Montserrat"/>
                <a:ea typeface="Montserrat"/>
                <a:cs typeface="Montserrat"/>
                <a:sym typeface="Montserrat"/>
              </a:rPr>
              <a:t>While working towards a CGA designation in the early 1990, Mr. Sutton was a Senior Management Accountant with MacMillan </a:t>
            </a:r>
            <a:r>
              <a:rPr lang="en-US" sz="1050" b="0" i="0" u="none" strike="noStrike" cap="none" dirty="0" err="1">
                <a:solidFill>
                  <a:srgbClr val="0C0C0C"/>
                </a:solidFill>
                <a:latin typeface="Montserrat"/>
                <a:ea typeface="Montserrat"/>
                <a:cs typeface="Montserrat"/>
                <a:sym typeface="Montserrat"/>
              </a:rPr>
              <a:t>Bloedel</a:t>
            </a:r>
            <a:r>
              <a:rPr lang="en-US" sz="1050" b="0" i="0" u="none" strike="noStrike" cap="none" dirty="0">
                <a:solidFill>
                  <a:srgbClr val="0C0C0C"/>
                </a:solidFill>
                <a:latin typeface="Montserrat"/>
                <a:ea typeface="Montserrat"/>
                <a:cs typeface="Montserrat"/>
                <a:sym typeface="Montserrat"/>
              </a:rPr>
              <a:t> preparing budgets, analyzing costs, and assisting in the design and implementation of new accounting systems. Monty Sutton’s experience in the investment industry started with a brief stint on the Vancouver Stock Exchange trading floor in 1987, </a:t>
            </a:r>
            <a:r>
              <a:rPr lang="en-US" sz="1050" b="0" i="0" u="none" strike="noStrike" cap="none" dirty="0" err="1">
                <a:solidFill>
                  <a:srgbClr val="0C0C0C"/>
                </a:solidFill>
                <a:latin typeface="Montserrat"/>
                <a:ea typeface="Montserrat"/>
                <a:cs typeface="Montserrat"/>
                <a:sym typeface="Montserrat"/>
              </a:rPr>
              <a:t>Mr</a:t>
            </a:r>
            <a:r>
              <a:rPr lang="en-US" sz="1050" b="0" i="0" u="none" strike="noStrike" cap="none" dirty="0">
                <a:solidFill>
                  <a:srgbClr val="0C0C0C"/>
                </a:solidFill>
                <a:latin typeface="Montserrat"/>
                <a:ea typeface="Montserrat"/>
                <a:cs typeface="Montserrat"/>
                <a:sym typeface="Montserrat"/>
              </a:rPr>
              <a:t> Sutton spent most of his career as an investment advisor, trader, and insurance specialist with PI Financial Corp. in Vancouver.   During this time he participated in raising over $100 million for junior mining companies and managed over 1,500 client accounts.  While Mr. Sutton was the Corporate Development Manager with </a:t>
            </a:r>
            <a:r>
              <a:rPr lang="en-US" sz="1050" b="0" i="0" u="none" strike="noStrike" cap="none" dirty="0" err="1">
                <a:solidFill>
                  <a:srgbClr val="0C0C0C"/>
                </a:solidFill>
                <a:latin typeface="Montserrat"/>
                <a:ea typeface="Montserrat"/>
                <a:cs typeface="Montserrat"/>
                <a:sym typeface="Montserrat"/>
              </a:rPr>
              <a:t>eCobalt</a:t>
            </a:r>
            <a:r>
              <a:rPr lang="en-US" sz="1050" b="0" i="0" u="none" strike="noStrike" cap="none" dirty="0">
                <a:solidFill>
                  <a:srgbClr val="0C0C0C"/>
                </a:solidFill>
                <a:latin typeface="Montserrat"/>
                <a:ea typeface="Montserrat"/>
                <a:cs typeface="Montserrat"/>
                <a:sym typeface="Montserrat"/>
              </a:rPr>
              <a:t> Solutions they raised over $30 million for the development of their Idaho Cobalt Project. </a:t>
            </a:r>
            <a:endParaRPr sz="1050" b="0" i="0" u="none" strike="noStrike" cap="none" dirty="0">
              <a:solidFill>
                <a:srgbClr val="0C0C0C"/>
              </a:solidFill>
              <a:latin typeface="Montserrat"/>
              <a:ea typeface="Montserrat"/>
              <a:cs typeface="Montserrat"/>
              <a:sym typeface="Montserrat"/>
            </a:endParaRPr>
          </a:p>
          <a:p>
            <a:pPr marL="0" marR="0" lvl="0" indent="0" algn="l" rtl="0">
              <a:lnSpc>
                <a:spcPct val="115000"/>
              </a:lnSpc>
              <a:spcBef>
                <a:spcPts val="600"/>
              </a:spcBef>
              <a:spcAft>
                <a:spcPts val="1500"/>
              </a:spcAft>
              <a:buClr>
                <a:srgbClr val="C69357"/>
              </a:buClr>
              <a:buSzPts val="1400"/>
              <a:buFont typeface="Arial"/>
              <a:buNone/>
            </a:pPr>
            <a:endParaRPr sz="1050" b="0" i="0" u="none" strike="noStrike" cap="none" dirty="0">
              <a:solidFill>
                <a:srgbClr val="0C0C0C"/>
              </a:solidFill>
              <a:latin typeface="Montserrat"/>
              <a:ea typeface="Montserrat"/>
              <a:cs typeface="Montserrat"/>
              <a:sym typeface="Montserrat"/>
            </a:endParaRPr>
          </a:p>
        </p:txBody>
      </p:sp>
      <p:sp>
        <p:nvSpPr>
          <p:cNvPr id="75" name="Google Shape;75;gbacaa76edf_1_0"/>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5</a:t>
            </a:fld>
            <a:endParaRPr b="0">
              <a:solidFill>
                <a:srgbClr val="FFFFFF"/>
              </a:solidFill>
              <a:latin typeface="Montserrat ExtraBold"/>
              <a:ea typeface="Montserrat ExtraBold"/>
              <a:cs typeface="Montserrat ExtraBold"/>
              <a:sym typeface="Montserrat ExtraBold"/>
            </a:endParaRPr>
          </a:p>
        </p:txBody>
      </p:sp>
      <p:pic>
        <p:nvPicPr>
          <p:cNvPr id="76" name="Google Shape;76;gbacaa76edf_1_0"/>
          <p:cNvPicPr preferRelativeResize="0"/>
          <p:nvPr/>
        </p:nvPicPr>
        <p:blipFill rotWithShape="1">
          <a:blip r:embed="rId3">
            <a:alphaModFix/>
          </a:blip>
          <a:srcRect l="50637" r="27979"/>
          <a:stretch/>
        </p:blipFill>
        <p:spPr>
          <a:xfrm>
            <a:off x="12642975" y="0"/>
            <a:ext cx="2606675" cy="6858000"/>
          </a:xfrm>
          <a:prstGeom prst="rect">
            <a:avLst/>
          </a:prstGeom>
          <a:noFill/>
          <a:ln>
            <a:noFill/>
          </a:ln>
        </p:spPr>
      </p:pic>
      <p:grpSp>
        <p:nvGrpSpPr>
          <p:cNvPr id="77" name="Google Shape;77;gbacaa76edf_1_0"/>
          <p:cNvGrpSpPr/>
          <p:nvPr/>
        </p:nvGrpSpPr>
        <p:grpSpPr>
          <a:xfrm>
            <a:off x="892470" y="5029866"/>
            <a:ext cx="1172400" cy="1172400"/>
            <a:chOff x="1000525" y="3733277"/>
            <a:chExt cx="1172400" cy="1172400"/>
          </a:xfrm>
        </p:grpSpPr>
        <p:sp>
          <p:nvSpPr>
            <p:cNvPr id="78" name="Google Shape;78;gbacaa76edf_1_0"/>
            <p:cNvSpPr/>
            <p:nvPr/>
          </p:nvSpPr>
          <p:spPr>
            <a:xfrm>
              <a:off x="1000525" y="3733277"/>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gbacaa76edf_1_0"/>
            <p:cNvSpPr/>
            <p:nvPr/>
          </p:nvSpPr>
          <p:spPr>
            <a:xfrm>
              <a:off x="1081000" y="3813675"/>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 name="Google Shape;80;gbacaa76edf_1_0"/>
            <p:cNvPicPr preferRelativeResize="0"/>
            <p:nvPr/>
          </p:nvPicPr>
          <p:blipFill rotWithShape="1">
            <a:blip r:embed="rId4">
              <a:alphaModFix/>
            </a:blip>
            <a:srcRect l="21744" t="9611" r="25706" b="9616"/>
            <a:stretch/>
          </p:blipFill>
          <p:spPr>
            <a:xfrm>
              <a:off x="1104900" y="3832288"/>
              <a:ext cx="954600" cy="974400"/>
            </a:xfrm>
            <a:prstGeom prst="ellipse">
              <a:avLst/>
            </a:prstGeom>
            <a:noFill/>
            <a:ln>
              <a:noFill/>
            </a:ln>
          </p:spPr>
        </p:pic>
      </p:grpSp>
      <p:grpSp>
        <p:nvGrpSpPr>
          <p:cNvPr id="2" name="Group 1">
            <a:extLst>
              <a:ext uri="{FF2B5EF4-FFF2-40B4-BE49-F238E27FC236}">
                <a16:creationId xmlns:a16="http://schemas.microsoft.com/office/drawing/2014/main" id="{AE9BC39B-4022-4807-B783-3D6417A0B90E}"/>
              </a:ext>
            </a:extLst>
          </p:cNvPr>
          <p:cNvGrpSpPr/>
          <p:nvPr/>
        </p:nvGrpSpPr>
        <p:grpSpPr>
          <a:xfrm>
            <a:off x="915692" y="3489382"/>
            <a:ext cx="1172400" cy="1172400"/>
            <a:chOff x="932869" y="3657275"/>
            <a:chExt cx="1172400" cy="1172400"/>
          </a:xfrm>
        </p:grpSpPr>
        <p:sp>
          <p:nvSpPr>
            <p:cNvPr id="82" name="Google Shape;82;gbacaa76edf_1_0"/>
            <p:cNvSpPr/>
            <p:nvPr/>
          </p:nvSpPr>
          <p:spPr>
            <a:xfrm>
              <a:off x="932869" y="36572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bacaa76edf_1_0"/>
            <p:cNvSpPr/>
            <p:nvPr/>
          </p:nvSpPr>
          <p:spPr>
            <a:xfrm>
              <a:off x="1013344" y="3737659"/>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 name="Google Shape;84;gbacaa76edf_1_0"/>
            <p:cNvPicPr preferRelativeResize="0"/>
            <p:nvPr/>
          </p:nvPicPr>
          <p:blipFill rotWithShape="1">
            <a:blip r:embed="rId5">
              <a:alphaModFix/>
            </a:blip>
            <a:srcRect l="26788" t="14316" r="26775" b="14310"/>
            <a:stretch/>
          </p:blipFill>
          <p:spPr>
            <a:xfrm>
              <a:off x="1037244" y="3756277"/>
              <a:ext cx="954600" cy="974400"/>
            </a:xfrm>
            <a:prstGeom prst="ellipse">
              <a:avLst/>
            </a:prstGeom>
            <a:noFill/>
            <a:ln>
              <a:noFill/>
            </a:ln>
          </p:spPr>
        </p:pic>
      </p:grpSp>
      <p:grpSp>
        <p:nvGrpSpPr>
          <p:cNvPr id="3" name="Group 2">
            <a:extLst>
              <a:ext uri="{FF2B5EF4-FFF2-40B4-BE49-F238E27FC236}">
                <a16:creationId xmlns:a16="http://schemas.microsoft.com/office/drawing/2014/main" id="{DF338F8F-7F15-4952-9510-7FD851A8ACB9}"/>
              </a:ext>
            </a:extLst>
          </p:cNvPr>
          <p:cNvGrpSpPr/>
          <p:nvPr/>
        </p:nvGrpSpPr>
        <p:grpSpPr>
          <a:xfrm>
            <a:off x="902541" y="1007540"/>
            <a:ext cx="1262690" cy="1373351"/>
            <a:chOff x="941922" y="1044038"/>
            <a:chExt cx="1172400" cy="1269999"/>
          </a:xfrm>
        </p:grpSpPr>
        <p:sp>
          <p:nvSpPr>
            <p:cNvPr id="81" name="Google Shape;81;gbacaa76edf_1_0"/>
            <p:cNvSpPr/>
            <p:nvPr/>
          </p:nvSpPr>
          <p:spPr>
            <a:xfrm>
              <a:off x="1013344" y="1044038"/>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gbacaa76edf_1_0"/>
            <p:cNvSpPr/>
            <p:nvPr/>
          </p:nvSpPr>
          <p:spPr>
            <a:xfrm>
              <a:off x="941922" y="1141637"/>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gbacaa76edf_1_0"/>
            <p:cNvSpPr/>
            <p:nvPr/>
          </p:nvSpPr>
          <p:spPr>
            <a:xfrm>
              <a:off x="1022397" y="1222021"/>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 name="Google Shape;87;gbacaa76edf_1_0" descr="A person smiling for the camera&#10;&#10;Description automatically generated with medium confidence"/>
            <p:cNvPicPr preferRelativeResize="0"/>
            <p:nvPr/>
          </p:nvPicPr>
          <p:blipFill rotWithShape="1">
            <a:blip r:embed="rId6">
              <a:alphaModFix/>
            </a:blip>
            <a:srcRect l="2269" t="2697" r="2117" b="13485"/>
            <a:stretch/>
          </p:blipFill>
          <p:spPr>
            <a:xfrm>
              <a:off x="1056495" y="1241934"/>
              <a:ext cx="944974" cy="981501"/>
            </a:xfrm>
            <a:prstGeom prst="ellipse">
              <a:avLst/>
            </a:prstGeom>
            <a:noFill/>
            <a:ln>
              <a:noFill/>
            </a:ln>
          </p:spPr>
        </p:pic>
      </p:grpSp>
    </p:spTree>
    <p:extLst>
      <p:ext uri="{BB962C8B-B14F-4D97-AF65-F5344CB8AC3E}">
        <p14:creationId xmlns:p14="http://schemas.microsoft.com/office/powerpoint/2010/main" val="1952113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p:nvPr/>
        </p:nvSpPr>
        <p:spPr>
          <a:xfrm>
            <a:off x="892194" y="300337"/>
            <a:ext cx="6485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MANAGEMENT &amp; </a:t>
            </a:r>
            <a:r>
              <a:rPr lang="en-US" sz="2400" b="0" i="0" u="none" strike="noStrike" cap="none">
                <a:solidFill>
                  <a:srgbClr val="C6A557"/>
                </a:solidFill>
                <a:latin typeface="Montserrat ExtraBold"/>
                <a:ea typeface="Montserrat ExtraBold"/>
                <a:cs typeface="Montserrat ExtraBold"/>
                <a:sym typeface="Montserrat ExtraBold"/>
              </a:rPr>
              <a:t>DIRECTORS</a:t>
            </a:r>
            <a:endParaRPr sz="2400" b="0" i="0" u="none" strike="noStrike" cap="none">
              <a:solidFill>
                <a:srgbClr val="C6A557"/>
              </a:solidFill>
              <a:latin typeface="Montserrat ExtraBold"/>
              <a:ea typeface="Montserrat ExtraBold"/>
              <a:cs typeface="Montserrat ExtraBold"/>
              <a:sym typeface="Montserrat ExtraBold"/>
            </a:endParaRPr>
          </a:p>
        </p:txBody>
      </p:sp>
      <p:sp>
        <p:nvSpPr>
          <p:cNvPr id="93" name="Google Shape;93;p5"/>
          <p:cNvSpPr txBox="1"/>
          <p:nvPr/>
        </p:nvSpPr>
        <p:spPr>
          <a:xfrm>
            <a:off x="2340490" y="1040575"/>
            <a:ext cx="9201900" cy="54183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400" b="0" i="0" u="none" strike="noStrike" cap="none">
                <a:solidFill>
                  <a:srgbClr val="C6A557"/>
                </a:solidFill>
                <a:latin typeface="Montserrat ExtraBold"/>
                <a:ea typeface="Montserrat ExtraBold"/>
                <a:cs typeface="Montserrat ExtraBold"/>
                <a:sym typeface="Montserrat ExtraBold"/>
              </a:rPr>
              <a:t>SIRI C. GENIK,</a:t>
            </a:r>
            <a:r>
              <a:rPr lang="en-US" sz="1400" b="0" i="0" u="none" strike="noStrike" cap="none">
                <a:solidFill>
                  <a:srgbClr val="C69357"/>
                </a:solidFill>
                <a:latin typeface="Montserrat ExtraBold"/>
                <a:ea typeface="Montserrat ExtraBold"/>
                <a:cs typeface="Montserrat ExtraBold"/>
                <a:sym typeface="Montserrat ExtraBold"/>
              </a:rPr>
              <a:t> </a:t>
            </a:r>
            <a:r>
              <a:rPr lang="en-US" sz="1400" b="0" i="0" u="none" strike="noStrike" cap="none">
                <a:solidFill>
                  <a:srgbClr val="0C0C0C"/>
                </a:solidFill>
                <a:latin typeface="Montserrat ExtraBold"/>
                <a:ea typeface="Montserrat ExtraBold"/>
                <a:cs typeface="Montserrat ExtraBold"/>
                <a:sym typeface="Montserrat ExtraBold"/>
              </a:rPr>
              <a:t>DIRECTOR</a:t>
            </a:r>
            <a:br>
              <a:rPr lang="en-US" sz="1400" b="0" i="0" u="none" strike="noStrike" cap="none">
                <a:solidFill>
                  <a:srgbClr val="0C0C0C"/>
                </a:solidFill>
                <a:latin typeface="Montserrat ExtraBold"/>
                <a:ea typeface="Montserrat ExtraBold"/>
                <a:cs typeface="Montserrat ExtraBold"/>
                <a:sym typeface="Montserrat ExtraBold"/>
              </a:rPr>
            </a:br>
            <a:r>
              <a:rPr lang="en-US" sz="1000" b="0" i="0" u="none" strike="noStrike" cap="none">
                <a:solidFill>
                  <a:srgbClr val="0C0C0C"/>
                </a:solidFill>
                <a:latin typeface="Montserrat"/>
                <a:ea typeface="Montserrat"/>
                <a:cs typeface="Montserrat"/>
                <a:sym typeface="Montserrat"/>
              </a:rPr>
              <a:t>Ms. Genik is the principal of BRIDGE© and during the course of her career has spent over 25 years working on major capital projects, from the Americas to the Middle East, Africa, Europe and Eurasia. Her experience lies primarily in Non-technical Risk Assessments and Strategic Planning, ESG and Sustainability, Stakeholder Relations and External Affairs. Siri also has extensive experience in negotiating agreements and  mediation. Her focus has been developing strategies that bring together the business solution with the governmental policies, socioeconomic concerns and community priorities. Siri builds bridges between the boardroom, the project world and the teams on the ground, focusing on providing long-term value and achieving cost-driven results. </a:t>
            </a:r>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en-US" sz="1000" b="0" i="0" u="none" strike="noStrike" cap="none">
                <a:solidFill>
                  <a:srgbClr val="0C0C0C"/>
                </a:solidFill>
                <a:latin typeface="Montserrat"/>
                <a:ea typeface="Montserrat"/>
                <a:cs typeface="Montserrat"/>
                <a:sym typeface="Montserrat"/>
              </a:rPr>
              <a:t>Ms. Genik presently serves as a Director of the Board for the Prospectors &amp; Developers Association of Canada (PDAC); Co-Chair of the Sustainability and Lands &amp; Regulations Committees (PDAC); Director, Imperial Mining Group &amp; Chair of the Audit Committee and Governance Committee. She is a CIM Distinguished Lecturer – CSR (2018-2019); Director of the Canada-Mongolia Chamber of Commerce and previously served as Vice President, Women-in-Mining-Canada (2015- 2021).</a:t>
            </a:r>
            <a:endParaRPr sz="10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en-US" sz="1000" b="0" i="0" u="none" strike="noStrike" cap="none">
                <a:solidFill>
                  <a:srgbClr val="0C0C0C"/>
                </a:solidFill>
                <a:latin typeface="Montserrat"/>
                <a:ea typeface="Montserrat"/>
                <a:cs typeface="Montserrat"/>
                <a:sym typeface="Montserrat"/>
              </a:rPr>
              <a:t>Ms. Genik  holds a Mediation certification (Canada), is a member of the Bar of the Province of Québec; holds her LL.L from the Université de Montréal plus holds both a Business Administration Certificate and B.A., Political Science and Economics from McGill University. Siri  perfectly tri-lingual (English, French and Spanish).</a:t>
            </a:r>
            <a:endParaRPr sz="12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115000"/>
              </a:lnSpc>
              <a:spcBef>
                <a:spcPts val="1800"/>
              </a:spcBef>
              <a:spcAft>
                <a:spcPts val="0"/>
              </a:spcAft>
              <a:buClr>
                <a:schemeClr val="dk1"/>
              </a:buClr>
              <a:buSzPts val="1100"/>
              <a:buFont typeface="Arial"/>
              <a:buNone/>
            </a:pPr>
            <a:r>
              <a:rPr lang="en-US" sz="1400" b="0" i="0" u="none" strike="noStrike" cap="none">
                <a:solidFill>
                  <a:srgbClr val="C6A557"/>
                </a:solidFill>
                <a:latin typeface="Montserrat ExtraBold"/>
                <a:ea typeface="Montserrat ExtraBold"/>
                <a:cs typeface="Montserrat ExtraBold"/>
                <a:sym typeface="Montserrat ExtraBold"/>
              </a:rPr>
              <a:t>ROD HUSBAND,</a:t>
            </a:r>
            <a:r>
              <a:rPr lang="en-US" sz="1400" b="0" i="0" u="none" strike="noStrike" cap="none">
                <a:solidFill>
                  <a:srgbClr val="C69357"/>
                </a:solidFill>
                <a:latin typeface="Montserrat ExtraBold"/>
                <a:ea typeface="Montserrat ExtraBold"/>
                <a:cs typeface="Montserrat ExtraBold"/>
                <a:sym typeface="Montserrat ExtraBold"/>
              </a:rPr>
              <a:t> </a:t>
            </a:r>
            <a:r>
              <a:rPr lang="en-US" sz="1400" b="0" i="0" u="none" strike="noStrike" cap="none">
                <a:solidFill>
                  <a:srgbClr val="0C0C0C"/>
                </a:solidFill>
                <a:latin typeface="Montserrat ExtraBold"/>
                <a:ea typeface="Montserrat ExtraBold"/>
                <a:cs typeface="Montserrat ExtraBold"/>
                <a:sym typeface="Montserrat ExtraBold"/>
              </a:rPr>
              <a:t>DIRECTOR</a:t>
            </a:r>
            <a:br>
              <a:rPr lang="en-US" sz="1400" b="0" i="0" u="none" strike="noStrike" cap="none">
                <a:solidFill>
                  <a:srgbClr val="0C0C0C"/>
                </a:solidFill>
                <a:latin typeface="Montserrat ExtraBold"/>
                <a:ea typeface="Montserrat ExtraBold"/>
                <a:cs typeface="Montserrat ExtraBold"/>
                <a:sym typeface="Montserrat ExtraBold"/>
              </a:rPr>
            </a:br>
            <a:r>
              <a:rPr lang="en-US" sz="1000" b="0" i="0" u="none" strike="noStrike" cap="none">
                <a:solidFill>
                  <a:srgbClr val="0C0C0C"/>
                </a:solidFill>
                <a:latin typeface="Montserrat"/>
                <a:ea typeface="Montserrat"/>
                <a:cs typeface="Montserrat"/>
                <a:sym typeface="Montserrat"/>
              </a:rPr>
              <a:t>Rod Husband, B.Sc. Geology, P.Geo, is an economic geologist with over 30 years experience in the junior resource sector. He served as director and officer of several Canadian public companies where he focused on their management and corporate development including the evaluation, financing, exploration and development of several quality projects culminating the development of a 3 million-ounce gold mine. </a:t>
            </a:r>
            <a:endParaRPr sz="10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sz="1000" b="0" i="0" u="none" strike="noStrike" cap="none">
                <a:solidFill>
                  <a:srgbClr val="0C0C0C"/>
                </a:solidFill>
                <a:latin typeface="Montserrat"/>
                <a:ea typeface="Montserrat"/>
                <a:cs typeface="Montserrat"/>
                <a:sym typeface="Montserrat"/>
              </a:rPr>
              <a:t>He is the founding partner of Cipher Research where he has spent the last 6 years conducting research and analysis on hundreds of companies and projects and helping develop detailed valuation models used to assess prospective investment.</a:t>
            </a:r>
            <a:endParaRPr sz="10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1500"/>
              </a:spcBef>
              <a:spcAft>
                <a:spcPts val="1000"/>
              </a:spcAft>
              <a:buClr>
                <a:srgbClr val="000000"/>
              </a:buClr>
              <a:buSzPts val="1200"/>
              <a:buFont typeface="Arial"/>
              <a:buNone/>
            </a:pPr>
            <a:endParaRPr sz="1000" b="0" i="0" u="none" strike="noStrike" cap="none">
              <a:solidFill>
                <a:srgbClr val="858585"/>
              </a:solidFill>
              <a:latin typeface="Montserrat"/>
              <a:ea typeface="Montserrat"/>
              <a:cs typeface="Montserrat"/>
              <a:sym typeface="Montserrat"/>
            </a:endParaRPr>
          </a:p>
        </p:txBody>
      </p:sp>
      <p:sp>
        <p:nvSpPr>
          <p:cNvPr id="94" name="Google Shape;94;p5"/>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6</a:t>
            </a:fld>
            <a:endParaRPr b="0">
              <a:solidFill>
                <a:srgbClr val="FFFFFF"/>
              </a:solidFill>
              <a:latin typeface="Montserrat ExtraBold"/>
              <a:ea typeface="Montserrat ExtraBold"/>
              <a:cs typeface="Montserrat ExtraBold"/>
              <a:sym typeface="Montserrat ExtraBold"/>
            </a:endParaRPr>
          </a:p>
        </p:txBody>
      </p:sp>
      <p:grpSp>
        <p:nvGrpSpPr>
          <p:cNvPr id="95" name="Google Shape;95;p5"/>
          <p:cNvGrpSpPr/>
          <p:nvPr/>
        </p:nvGrpSpPr>
        <p:grpSpPr>
          <a:xfrm>
            <a:off x="-2505125" y="1087575"/>
            <a:ext cx="1172400" cy="1172400"/>
            <a:chOff x="1000525" y="1087575"/>
            <a:chExt cx="1172400" cy="1172400"/>
          </a:xfrm>
        </p:grpSpPr>
        <p:sp>
          <p:nvSpPr>
            <p:cNvPr id="96" name="Google Shape;96;p5"/>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
            <p:cNvSpPr/>
            <p:nvPr/>
          </p:nvSpPr>
          <p:spPr>
            <a:xfrm>
              <a:off x="1081000" y="1168050"/>
              <a:ext cx="1011600" cy="1011600"/>
            </a:xfrm>
            <a:prstGeom prst="ellipse">
              <a:avLst/>
            </a:prstGeom>
            <a:solidFill>
              <a:srgbClr val="D9D9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8" name="Google Shape;98;p5"/>
          <p:cNvPicPr preferRelativeResize="0"/>
          <p:nvPr/>
        </p:nvPicPr>
        <p:blipFill rotWithShape="1">
          <a:blip r:embed="rId3">
            <a:alphaModFix/>
          </a:blip>
          <a:srcRect r="70156"/>
          <a:stretch/>
        </p:blipFill>
        <p:spPr>
          <a:xfrm>
            <a:off x="-2331517" y="1259622"/>
            <a:ext cx="732023" cy="796400"/>
          </a:xfrm>
          <a:prstGeom prst="rect">
            <a:avLst/>
          </a:prstGeom>
          <a:noFill/>
          <a:ln>
            <a:noFill/>
          </a:ln>
        </p:spPr>
      </p:pic>
      <p:grpSp>
        <p:nvGrpSpPr>
          <p:cNvPr id="99" name="Google Shape;99;p5"/>
          <p:cNvGrpSpPr/>
          <p:nvPr/>
        </p:nvGrpSpPr>
        <p:grpSpPr>
          <a:xfrm>
            <a:off x="982019" y="3903205"/>
            <a:ext cx="1172400" cy="1172400"/>
            <a:chOff x="1000525" y="1087575"/>
            <a:chExt cx="1172400" cy="1172400"/>
          </a:xfrm>
        </p:grpSpPr>
        <p:sp>
          <p:nvSpPr>
            <p:cNvPr id="100" name="Google Shape;100;p5"/>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
            <p:cNvSpPr/>
            <p:nvPr/>
          </p:nvSpPr>
          <p:spPr>
            <a:xfrm>
              <a:off x="1081000" y="1168050"/>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2" name="Google Shape;102;p5"/>
          <p:cNvPicPr preferRelativeResize="0"/>
          <p:nvPr/>
        </p:nvPicPr>
        <p:blipFill rotWithShape="1">
          <a:blip r:embed="rId4">
            <a:alphaModFix/>
          </a:blip>
          <a:srcRect l="2513" t="6924" r="7718" b="34886"/>
          <a:stretch/>
        </p:blipFill>
        <p:spPr>
          <a:xfrm>
            <a:off x="1090919" y="4002205"/>
            <a:ext cx="954600" cy="974400"/>
          </a:xfrm>
          <a:prstGeom prst="ellipse">
            <a:avLst/>
          </a:prstGeom>
          <a:noFill/>
          <a:ln>
            <a:noFill/>
          </a:ln>
        </p:spPr>
      </p:pic>
      <p:sp>
        <p:nvSpPr>
          <p:cNvPr id="103" name="Google Shape;103;p5"/>
          <p:cNvSpPr txBox="1"/>
          <p:nvPr/>
        </p:nvSpPr>
        <p:spPr>
          <a:xfrm>
            <a:off x="0" y="0"/>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C0C0C"/>
              </a:solidFill>
              <a:latin typeface="Montserrat"/>
              <a:ea typeface="Montserrat"/>
              <a:cs typeface="Montserrat"/>
              <a:sym typeface="Montserrat"/>
            </a:endParaRPr>
          </a:p>
        </p:txBody>
      </p:sp>
      <p:grpSp>
        <p:nvGrpSpPr>
          <p:cNvPr id="104" name="Google Shape;104;p5"/>
          <p:cNvGrpSpPr/>
          <p:nvPr/>
        </p:nvGrpSpPr>
        <p:grpSpPr>
          <a:xfrm>
            <a:off x="931906" y="1132325"/>
            <a:ext cx="1172400" cy="1172400"/>
            <a:chOff x="1000525" y="1087575"/>
            <a:chExt cx="1172400" cy="1172400"/>
          </a:xfrm>
        </p:grpSpPr>
        <p:sp>
          <p:nvSpPr>
            <p:cNvPr id="105" name="Google Shape;105;p5"/>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5"/>
            <p:cNvSpPr/>
            <p:nvPr/>
          </p:nvSpPr>
          <p:spPr>
            <a:xfrm>
              <a:off x="1081000" y="1168050"/>
              <a:ext cx="1011600" cy="1011600"/>
            </a:xfrm>
            <a:prstGeom prst="ellipse">
              <a:avLst/>
            </a:prstGeom>
            <a:solidFill>
              <a:srgbClr val="D9D9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7" name="Google Shape;107;p5"/>
          <p:cNvPicPr preferRelativeResize="0"/>
          <p:nvPr/>
        </p:nvPicPr>
        <p:blipFill rotWithShape="1">
          <a:blip r:embed="rId3">
            <a:alphaModFix/>
          </a:blip>
          <a:srcRect r="70156"/>
          <a:stretch/>
        </p:blipFill>
        <p:spPr>
          <a:xfrm>
            <a:off x="1105514" y="1304372"/>
            <a:ext cx="732025" cy="796399"/>
          </a:xfrm>
          <a:prstGeom prst="rect">
            <a:avLst/>
          </a:prstGeom>
          <a:noFill/>
          <a:ln>
            <a:noFill/>
          </a:ln>
        </p:spPr>
      </p:pic>
      <p:pic>
        <p:nvPicPr>
          <p:cNvPr id="108" name="Google Shape;108;p5"/>
          <p:cNvPicPr preferRelativeResize="0"/>
          <p:nvPr/>
        </p:nvPicPr>
        <p:blipFill rotWithShape="1">
          <a:blip r:embed="rId5">
            <a:alphaModFix/>
          </a:blip>
          <a:srcRect/>
          <a:stretch/>
        </p:blipFill>
        <p:spPr>
          <a:xfrm>
            <a:off x="931906" y="1177104"/>
            <a:ext cx="1172400" cy="1056350"/>
          </a:xfrm>
          <a:prstGeom prst="rect">
            <a:avLst/>
          </a:prstGeom>
          <a:noFill/>
          <a:ln>
            <a:noFill/>
          </a:ln>
        </p:spPr>
      </p:pic>
    </p:spTree>
    <p:extLst>
      <p:ext uri="{BB962C8B-B14F-4D97-AF65-F5344CB8AC3E}">
        <p14:creationId xmlns:p14="http://schemas.microsoft.com/office/powerpoint/2010/main" val="122933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df3568d14d_0_0"/>
          <p:cNvSpPr txBox="1"/>
          <p:nvPr/>
        </p:nvSpPr>
        <p:spPr>
          <a:xfrm>
            <a:off x="892194" y="300337"/>
            <a:ext cx="6485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ontserrat ExtraBold"/>
                <a:ea typeface="Montserrat ExtraBold"/>
                <a:cs typeface="Montserrat ExtraBold"/>
                <a:sym typeface="Montserrat ExtraBold"/>
              </a:rPr>
              <a:t>MANAGEMENT &amp; </a:t>
            </a:r>
            <a:r>
              <a:rPr lang="en-US" sz="2400" b="0" i="0" u="none" strike="noStrike" cap="none">
                <a:solidFill>
                  <a:srgbClr val="C6A557"/>
                </a:solidFill>
                <a:latin typeface="Montserrat ExtraBold"/>
                <a:ea typeface="Montserrat ExtraBold"/>
                <a:cs typeface="Montserrat ExtraBold"/>
                <a:sym typeface="Montserrat ExtraBold"/>
              </a:rPr>
              <a:t>DIRECTORS</a:t>
            </a:r>
            <a:endParaRPr sz="2400" b="0" i="0" u="none" strike="noStrike" cap="none">
              <a:solidFill>
                <a:srgbClr val="C6A557"/>
              </a:solidFill>
              <a:latin typeface="Montserrat ExtraBold"/>
              <a:ea typeface="Montserrat ExtraBold"/>
              <a:cs typeface="Montserrat ExtraBold"/>
              <a:sym typeface="Montserrat ExtraBold"/>
            </a:endParaRPr>
          </a:p>
        </p:txBody>
      </p:sp>
      <p:sp>
        <p:nvSpPr>
          <p:cNvPr id="114" name="Google Shape;114;gdf3568d14d_0_0"/>
          <p:cNvSpPr txBox="1"/>
          <p:nvPr/>
        </p:nvSpPr>
        <p:spPr>
          <a:xfrm>
            <a:off x="2340490" y="1040575"/>
            <a:ext cx="9201900" cy="54183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1500"/>
              </a:spcBef>
              <a:spcAft>
                <a:spcPts val="0"/>
              </a:spcAft>
              <a:buClr>
                <a:srgbClr val="C69357"/>
              </a:buClr>
              <a:buSzPts val="1400"/>
              <a:buFont typeface="Arial"/>
              <a:buNone/>
            </a:pPr>
            <a:r>
              <a:rPr lang="en-US" sz="1400" b="0" i="0" u="none" strike="noStrike" cap="none">
                <a:solidFill>
                  <a:srgbClr val="C6A557"/>
                </a:solidFill>
                <a:latin typeface="Montserrat ExtraBold"/>
                <a:ea typeface="Montserrat ExtraBold"/>
                <a:cs typeface="Montserrat ExtraBold"/>
                <a:sym typeface="Montserrat ExtraBold"/>
              </a:rPr>
              <a:t>LARRY SHORT,</a:t>
            </a:r>
            <a:r>
              <a:rPr lang="en-US" sz="1400" b="1" i="0" u="none" strike="noStrike" cap="none">
                <a:solidFill>
                  <a:srgbClr val="C6A557"/>
                </a:solidFill>
                <a:latin typeface="Montserrat"/>
                <a:ea typeface="Montserrat"/>
                <a:cs typeface="Montserrat"/>
                <a:sym typeface="Montserrat"/>
              </a:rPr>
              <a:t> </a:t>
            </a:r>
            <a:r>
              <a:rPr lang="en-US" sz="1400" b="1" i="0" u="none" strike="noStrike" cap="none">
                <a:solidFill>
                  <a:srgbClr val="0C0C0C"/>
                </a:solidFill>
                <a:latin typeface="Montserrat"/>
                <a:ea typeface="Montserrat"/>
                <a:cs typeface="Montserrat"/>
                <a:sym typeface="Montserrat"/>
              </a:rPr>
              <a:t>DIRECTOR​ </a:t>
            </a:r>
            <a:br>
              <a:rPr lang="en-US" sz="1400" b="1" i="0" u="none" strike="noStrike" cap="none">
                <a:solidFill>
                  <a:srgbClr val="0C0C0C"/>
                </a:solidFill>
                <a:latin typeface="Montserrat"/>
                <a:ea typeface="Montserrat"/>
                <a:cs typeface="Montserrat"/>
                <a:sym typeface="Montserrat"/>
              </a:rPr>
            </a:br>
            <a:r>
              <a:rPr lang="en-US" sz="1000" b="0" i="0" u="none" strike="noStrike" cap="none">
                <a:solidFill>
                  <a:srgbClr val="0C0C0C"/>
                </a:solidFill>
                <a:latin typeface="Montserrat"/>
                <a:ea typeface="Montserrat"/>
                <a:cs typeface="Montserrat"/>
                <a:sym typeface="Montserrat"/>
              </a:rPr>
              <a:t>Mr. Short was born and raised in Carbonear, Newfoundland. With over 32 years of experience, he is a CPA, CGA, a CFP, a CIM and Portfolio Manager with ShortFinancial, Industrial Alliance, a full service wealth management practice with registered offices in St. John's and Toronto serving clients across Canada, the US and the Caribbean. Larry has published two books, numerous articles and has been featured on CBC, BBC, Business News Network, Macleans and other national media outlets.</a:t>
            </a:r>
            <a:endParaRPr/>
          </a:p>
          <a:p>
            <a:pPr marL="0" marR="0" lvl="0" indent="0" algn="l" rtl="0">
              <a:lnSpc>
                <a:spcPct val="115000"/>
              </a:lnSpc>
              <a:spcBef>
                <a:spcPts val="1500"/>
              </a:spcBef>
              <a:spcAft>
                <a:spcPts val="0"/>
              </a:spcAft>
              <a:buClr>
                <a:srgbClr val="C69357"/>
              </a:buClr>
              <a:buSzPts val="1400"/>
              <a:buFont typeface="Arial"/>
              <a:buNone/>
            </a:pPr>
            <a:endParaRPr sz="10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0"/>
              </a:spcBef>
              <a:spcAft>
                <a:spcPts val="0"/>
              </a:spcAft>
              <a:buClr>
                <a:srgbClr val="C69357"/>
              </a:buClr>
              <a:buSzPts val="1400"/>
              <a:buFont typeface="Arial"/>
              <a:buNone/>
            </a:pPr>
            <a:r>
              <a:rPr lang="en-US" sz="1400" b="0" i="0" u="none" strike="noStrike" cap="none">
                <a:solidFill>
                  <a:srgbClr val="C6A557"/>
                </a:solidFill>
                <a:latin typeface="Montserrat ExtraBold"/>
                <a:ea typeface="Montserrat ExtraBold"/>
                <a:cs typeface="Montserrat ExtraBold"/>
                <a:sym typeface="Montserrat ExtraBold"/>
              </a:rPr>
              <a:t>WILLIAM M. SHERIFF, </a:t>
            </a:r>
            <a:r>
              <a:rPr lang="en-US" sz="1400" b="1" i="0" u="none" strike="noStrike" cap="none">
                <a:solidFill>
                  <a:srgbClr val="000000"/>
                </a:solidFill>
                <a:latin typeface="Montserrat"/>
                <a:ea typeface="Montserrat"/>
                <a:cs typeface="Montserrat"/>
                <a:sym typeface="Montserrat"/>
              </a:rPr>
              <a:t>DIRECTOR</a:t>
            </a:r>
            <a:br>
              <a:rPr lang="en-US" sz="1400" b="1" i="0" u="none" strike="noStrike" cap="none">
                <a:solidFill>
                  <a:srgbClr val="000000"/>
                </a:solidFill>
                <a:latin typeface="Montserrat"/>
                <a:ea typeface="Montserrat"/>
                <a:cs typeface="Montserrat"/>
                <a:sym typeface="Montserrat"/>
              </a:rPr>
            </a:br>
            <a:r>
              <a:rPr lang="en-US" sz="1000" b="0" i="0" u="none" strike="noStrike" cap="none">
                <a:solidFill>
                  <a:schemeClr val="dk1"/>
                </a:solidFill>
                <a:latin typeface="Montserrat"/>
                <a:ea typeface="Montserrat"/>
                <a:cs typeface="Montserrat"/>
                <a:sym typeface="Montserrat"/>
              </a:rPr>
              <a:t>An entrepreneur and visionary with over 30 years' experience in the minerals industry and the securities industry and has been responsible for capital raises in excess of $300-million. Mr. Sheriff was a pioneer in the uranium renaissance as co-founder and Chairman of Energy Metals Corp. and was responsible for compiling the largest domestic uranium resource base in US history before the company was acquired by Uranium One Corp for $1.8 Billion. ​</a:t>
            </a:r>
            <a:endParaRPr/>
          </a:p>
          <a:p>
            <a:pPr marL="0" marR="0" lvl="0" indent="0" algn="l" rtl="0">
              <a:lnSpc>
                <a:spcPct val="115000"/>
              </a:lnSpc>
              <a:spcBef>
                <a:spcPts val="1000"/>
              </a:spcBef>
              <a:spcAft>
                <a:spcPts val="0"/>
              </a:spcAft>
              <a:buClr>
                <a:schemeClr val="dk1"/>
              </a:buClr>
              <a:buSzPts val="1100"/>
              <a:buFont typeface="Arial"/>
              <a:buNone/>
            </a:pPr>
            <a:r>
              <a:rPr lang="en-US" sz="1000" b="0" i="0" u="none" strike="noStrike" cap="none">
                <a:solidFill>
                  <a:schemeClr val="dk1"/>
                </a:solidFill>
                <a:latin typeface="Montserrat"/>
                <a:ea typeface="Montserrat"/>
                <a:cs typeface="Montserrat"/>
                <a:sym typeface="Montserrat"/>
              </a:rPr>
              <a:t>Mr. Sheriff presently serves as the Executive Chairman of enCore Energy Corp. and Chairman of Golden Predator Mining Corp. Mr. Sheriff also serves as a Director of Ely Gold Corp. and Director of Group 11 Technologies Inc, a private company committed to the development and application of environmentally and socially responsible precious metals mineral extraction as an alternative to conventional mining methods. ​Mr. Sheriff previously served as a Director of Western Lithium USA Inc., Uranium One Inc., Midway Gold Corp., Eurasian Minerals Inc. and Starcore International Mines Ltd. Mr. Sheriff was also a registered representative, holding positions with A.G.Edwards and Mitchum Jones and Templeton, in addition to having his own securities firm. Mr. Sheriff holds a B.Sc. degree (Geology) from Fort Lewis College, Colorado and an MSc in Mining Geology from the University of Texas-El Paso and compiled one of the largest privately held mining databases in the world.​</a:t>
            </a:r>
            <a:endParaRPr sz="1000" b="0" i="0" u="none" strike="noStrike" cap="none">
              <a:solidFill>
                <a:srgbClr val="0C0C0C"/>
              </a:solidFill>
              <a:latin typeface="Montserrat"/>
              <a:ea typeface="Montserrat"/>
              <a:cs typeface="Montserrat"/>
              <a:sym typeface="Montserrat"/>
            </a:endParaRPr>
          </a:p>
          <a:p>
            <a:pPr marL="0" marR="0" lvl="0" indent="0" algn="l" rtl="0">
              <a:lnSpc>
                <a:spcPct val="115000"/>
              </a:lnSpc>
              <a:spcBef>
                <a:spcPts val="1500"/>
              </a:spcBef>
              <a:spcAft>
                <a:spcPts val="0"/>
              </a:spcAft>
              <a:buClr>
                <a:srgbClr val="C69357"/>
              </a:buClr>
              <a:buSzPts val="1400"/>
              <a:buFont typeface="Arial"/>
              <a:buNone/>
            </a:pPr>
            <a:endParaRPr sz="1000" b="0" i="0" u="none" strike="noStrike" cap="none">
              <a:solidFill>
                <a:srgbClr val="0C0C0C"/>
              </a:solidFill>
              <a:latin typeface="Montserrat"/>
              <a:ea typeface="Montserrat"/>
              <a:cs typeface="Montserrat"/>
              <a:sym typeface="Montserrat"/>
            </a:endParaRPr>
          </a:p>
        </p:txBody>
      </p:sp>
      <p:sp>
        <p:nvSpPr>
          <p:cNvPr id="115" name="Google Shape;115;gdf3568d14d_0_0"/>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7</a:t>
            </a:fld>
            <a:endParaRPr b="0">
              <a:solidFill>
                <a:srgbClr val="FFFFFF"/>
              </a:solidFill>
              <a:latin typeface="Montserrat ExtraBold"/>
              <a:ea typeface="Montserrat ExtraBold"/>
              <a:cs typeface="Montserrat ExtraBold"/>
              <a:sym typeface="Montserrat ExtraBold"/>
            </a:endParaRPr>
          </a:p>
        </p:txBody>
      </p:sp>
      <p:grpSp>
        <p:nvGrpSpPr>
          <p:cNvPr id="116" name="Google Shape;116;gdf3568d14d_0_0"/>
          <p:cNvGrpSpPr/>
          <p:nvPr/>
        </p:nvGrpSpPr>
        <p:grpSpPr>
          <a:xfrm>
            <a:off x="-2505125" y="1087575"/>
            <a:ext cx="1172400" cy="1172400"/>
            <a:chOff x="1000525" y="1087575"/>
            <a:chExt cx="1172400" cy="1172400"/>
          </a:xfrm>
        </p:grpSpPr>
        <p:sp>
          <p:nvSpPr>
            <p:cNvPr id="117" name="Google Shape;117;gdf3568d14d_0_0"/>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gdf3568d14d_0_0"/>
            <p:cNvSpPr/>
            <p:nvPr/>
          </p:nvSpPr>
          <p:spPr>
            <a:xfrm>
              <a:off x="1081000" y="1168050"/>
              <a:ext cx="1011600" cy="1011600"/>
            </a:xfrm>
            <a:prstGeom prst="ellipse">
              <a:avLst/>
            </a:prstGeom>
            <a:solidFill>
              <a:srgbClr val="D9D9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9" name="Google Shape;119;gdf3568d14d_0_0"/>
          <p:cNvPicPr preferRelativeResize="0"/>
          <p:nvPr/>
        </p:nvPicPr>
        <p:blipFill rotWithShape="1">
          <a:blip r:embed="rId3">
            <a:alphaModFix/>
          </a:blip>
          <a:srcRect r="70156"/>
          <a:stretch/>
        </p:blipFill>
        <p:spPr>
          <a:xfrm>
            <a:off x="-2331517" y="1259622"/>
            <a:ext cx="732025" cy="796399"/>
          </a:xfrm>
          <a:prstGeom prst="rect">
            <a:avLst/>
          </a:prstGeom>
          <a:noFill/>
          <a:ln>
            <a:noFill/>
          </a:ln>
        </p:spPr>
      </p:pic>
      <p:sp>
        <p:nvSpPr>
          <p:cNvPr id="120" name="Google Shape;120;gdf3568d14d_0_0"/>
          <p:cNvSpPr txBox="1"/>
          <p:nvPr/>
        </p:nvSpPr>
        <p:spPr>
          <a:xfrm>
            <a:off x="0" y="0"/>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C0C0C"/>
              </a:solidFill>
              <a:latin typeface="Montserrat"/>
              <a:ea typeface="Montserrat"/>
              <a:cs typeface="Montserrat"/>
              <a:sym typeface="Montserrat"/>
            </a:endParaRPr>
          </a:p>
        </p:txBody>
      </p:sp>
      <p:sp>
        <p:nvSpPr>
          <p:cNvPr id="121" name="Google Shape;121;gdf3568d14d_0_0"/>
          <p:cNvSpPr/>
          <p:nvPr/>
        </p:nvSpPr>
        <p:spPr>
          <a:xfrm>
            <a:off x="982007" y="1149219"/>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666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df3568d14d_0_0"/>
          <p:cNvSpPr/>
          <p:nvPr/>
        </p:nvSpPr>
        <p:spPr>
          <a:xfrm>
            <a:off x="1062482" y="1229603"/>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 name="Google Shape;123;gdf3568d14d_0_0"/>
          <p:cNvPicPr preferRelativeResize="0"/>
          <p:nvPr/>
        </p:nvPicPr>
        <p:blipFill rotWithShape="1">
          <a:blip r:embed="rId4">
            <a:alphaModFix/>
          </a:blip>
          <a:srcRect l="12074" t="423" r="12029" b="16276"/>
          <a:stretch/>
        </p:blipFill>
        <p:spPr>
          <a:xfrm>
            <a:off x="1086382" y="1248203"/>
            <a:ext cx="954600" cy="974400"/>
          </a:xfrm>
          <a:prstGeom prst="ellipse">
            <a:avLst/>
          </a:prstGeom>
          <a:noFill/>
          <a:ln>
            <a:noFill/>
          </a:ln>
        </p:spPr>
      </p:pic>
      <p:sp>
        <p:nvSpPr>
          <p:cNvPr id="124" name="Google Shape;124;gdf3568d14d_0_0"/>
          <p:cNvSpPr/>
          <p:nvPr/>
        </p:nvSpPr>
        <p:spPr>
          <a:xfrm>
            <a:off x="982007" y="2542183"/>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627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 name="Google Shape;125;gdf3568d14d_0_0"/>
          <p:cNvPicPr preferRelativeResize="0"/>
          <p:nvPr/>
        </p:nvPicPr>
        <p:blipFill rotWithShape="1">
          <a:blip r:embed="rId5">
            <a:alphaModFix/>
          </a:blip>
          <a:srcRect t="1483" b="1483"/>
          <a:stretch/>
        </p:blipFill>
        <p:spPr>
          <a:xfrm>
            <a:off x="1090982" y="2641169"/>
            <a:ext cx="954600" cy="974400"/>
          </a:xfrm>
          <a:prstGeom prst="ellipse">
            <a:avLst/>
          </a:prstGeom>
          <a:noFill/>
          <a:ln>
            <a:noFill/>
          </a:ln>
        </p:spPr>
      </p:pic>
    </p:spTree>
    <p:extLst>
      <p:ext uri="{BB962C8B-B14F-4D97-AF65-F5344CB8AC3E}">
        <p14:creationId xmlns:p14="http://schemas.microsoft.com/office/powerpoint/2010/main" val="284628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p:nvPr/>
        </p:nvSpPr>
        <p:spPr>
          <a:xfrm>
            <a:off x="921249" y="293928"/>
            <a:ext cx="6485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ontserrat ExtraBold"/>
                <a:ea typeface="Montserrat ExtraBold"/>
                <a:cs typeface="Montserrat ExtraBold"/>
                <a:sym typeface="Montserrat ExtraBold"/>
              </a:rPr>
              <a:t>ADVISORY </a:t>
            </a:r>
            <a:r>
              <a:rPr lang="en-US" sz="2400" b="0" i="0" u="none" strike="noStrike" cap="none" dirty="0">
                <a:solidFill>
                  <a:srgbClr val="C6A557"/>
                </a:solidFill>
                <a:latin typeface="Montserrat ExtraBold"/>
                <a:ea typeface="Montserrat ExtraBold"/>
                <a:cs typeface="Montserrat ExtraBold"/>
                <a:sym typeface="Montserrat ExtraBold"/>
              </a:rPr>
              <a:t>BOARD</a:t>
            </a:r>
            <a:endParaRPr sz="1400" b="0" i="0" u="none" strike="noStrike" cap="none" dirty="0">
              <a:solidFill>
                <a:srgbClr val="C6A557"/>
              </a:solidFill>
              <a:latin typeface="Montserrat ExtraBold"/>
              <a:ea typeface="Montserrat ExtraBold"/>
              <a:cs typeface="Montserrat ExtraBold"/>
              <a:sym typeface="Montserrat ExtraBold"/>
            </a:endParaRPr>
          </a:p>
        </p:txBody>
      </p:sp>
      <p:sp>
        <p:nvSpPr>
          <p:cNvPr id="131" name="Google Shape;131;p6"/>
          <p:cNvSpPr txBox="1"/>
          <p:nvPr/>
        </p:nvSpPr>
        <p:spPr>
          <a:xfrm>
            <a:off x="2285451" y="460125"/>
            <a:ext cx="9827991" cy="3797774"/>
          </a:xfrm>
          <a:prstGeom prst="rect">
            <a:avLst/>
          </a:prstGeom>
          <a:noFill/>
          <a:ln>
            <a:noFill/>
          </a:ln>
        </p:spPr>
        <p:txBody>
          <a:bodyPr spcFirstLastPara="1" wrap="square" lIns="68575" tIns="34275" rIns="68575" bIns="34275" anchor="t" anchorCtr="0">
            <a:noAutofit/>
          </a:bodyPr>
          <a:lstStyle/>
          <a:p>
            <a:pPr>
              <a:lnSpc>
                <a:spcPct val="115000"/>
              </a:lnSpc>
              <a:spcBef>
                <a:spcPts val="2000"/>
              </a:spcBef>
              <a:buClr>
                <a:schemeClr val="dk1"/>
              </a:buClr>
              <a:buSzPts val="1200"/>
            </a:pPr>
            <a:r>
              <a:rPr lang="en-US" dirty="0">
                <a:solidFill>
                  <a:srgbClr val="C6A557"/>
                </a:solidFill>
                <a:latin typeface="Montserrat ExtraBold"/>
                <a:sym typeface="Montserrat ExtraBold"/>
              </a:rPr>
              <a:t>DAVID GROVES, </a:t>
            </a:r>
            <a:r>
              <a:rPr lang="en-US" dirty="0">
                <a:latin typeface="Montserrat ExtraBold"/>
                <a:sym typeface="Montserrat ExtraBold"/>
              </a:rPr>
              <a:t>PHD</a:t>
            </a:r>
            <a:br>
              <a:rPr lang="en-US" sz="1800" b="0" i="0" u="none" strike="noStrike" cap="none" dirty="0">
                <a:solidFill>
                  <a:srgbClr val="000000"/>
                </a:solidFill>
                <a:latin typeface="Montserrat ExtraBold"/>
                <a:ea typeface="Montserrat ExtraBold"/>
                <a:cs typeface="Montserrat ExtraBold"/>
                <a:sym typeface="Montserrat ExtraBold"/>
              </a:rPr>
            </a:br>
            <a:r>
              <a:rPr lang="en-US" sz="1200" b="1" dirty="0">
                <a:solidFill>
                  <a:srgbClr val="0C0C0C"/>
                </a:solidFill>
                <a:latin typeface="Montserrat"/>
                <a:sym typeface="Montserrat"/>
              </a:rPr>
              <a:t>David Groves was educated at Hobart High School and University of Tasmania, completing a PhD on the giant Mt Bischoff tin deposit under the mentorship of Mike Solomon. After a period with the Geological Survey of Tasmania, David was appointed Lecturer in Economic Geology at the University of Western Australia (UWA) in 1972. In 1987, he was awarded a Personal Chair at UWA and formed the Centre for Strategic Mineral Deposits, which morphed into the Centre for Global Metallogeny. Lead author of: </a:t>
            </a:r>
            <a:r>
              <a:rPr lang="en-US" sz="1200" b="1" dirty="0">
                <a:solidFill>
                  <a:srgbClr val="0C0C0C"/>
                </a:solidFill>
                <a:latin typeface="Montserrat"/>
              </a:rPr>
              <a:t>“Structural geometry of orogenic gold deposits: Implications for exploration of world-class and giant deposits”. </a:t>
            </a:r>
            <a:r>
              <a:rPr lang="en-US" sz="1200" b="1" dirty="0">
                <a:solidFill>
                  <a:srgbClr val="0C0C0C"/>
                </a:solidFill>
                <a:latin typeface="Montserrat"/>
                <a:sym typeface="Montserrat"/>
              </a:rPr>
              <a:t>He had a very successful academic career in terms of approximately 500 highly-cited published papers and book chapters, many keynote and invited lectures, and mentorship of many outstanding postgraduates, He has been President of GSA, SEG and SGA during his career and represented Australia on UNESCO committees.</a:t>
            </a:r>
          </a:p>
          <a:p>
            <a:pPr>
              <a:lnSpc>
                <a:spcPct val="115000"/>
              </a:lnSpc>
              <a:spcBef>
                <a:spcPts val="2000"/>
              </a:spcBef>
              <a:buClr>
                <a:schemeClr val="dk1"/>
              </a:buClr>
              <a:buSzPts val="1200"/>
            </a:pPr>
            <a:r>
              <a:rPr lang="en-US" dirty="0">
                <a:solidFill>
                  <a:srgbClr val="C6A557"/>
                </a:solidFill>
                <a:latin typeface="Montserrat ExtraBold"/>
                <a:sym typeface="Montserrat ExtraBold"/>
              </a:rPr>
              <a:t>NICK RODWAY, </a:t>
            </a:r>
            <a:r>
              <a:rPr lang="en-US" dirty="0" err="1">
                <a:latin typeface="Montserrat ExtraBold"/>
                <a:sym typeface="Montserrat ExtraBold"/>
              </a:rPr>
              <a:t>P.Geo</a:t>
            </a:r>
            <a:br>
              <a:rPr lang="en-US" sz="2400" b="0" i="0" u="none" strike="noStrike" cap="none" dirty="0">
                <a:solidFill>
                  <a:srgbClr val="C6A557"/>
                </a:solidFill>
                <a:latin typeface="Montserrat ExtraBold"/>
                <a:ea typeface="Montserrat ExtraBold"/>
                <a:cs typeface="Montserrat ExtraBold"/>
                <a:sym typeface="Montserrat ExtraBold"/>
              </a:rPr>
            </a:br>
            <a:r>
              <a:rPr lang="en-US" sz="1050" b="1" dirty="0">
                <a:solidFill>
                  <a:srgbClr val="0C0C0C"/>
                </a:solidFill>
                <a:latin typeface="Montserrat"/>
                <a:sym typeface="Montserrat"/>
              </a:rPr>
              <a:t>Mr. Rodway is a registered Professional Geologist  and has spent more than a decade working with Canadian exploration and mining companies. He graduated from Memorial University of Newfoundland with a Bachelor of Science (Geology) and completed a Masters Degree in Business Resource Leadership at Queens University. Nick has extensive ties to Newfoundland and brings to the team vast contacts in the local exploration and mining community.  He was instrumental in the identification of all projects that now call Exploits Discovery Corp. their home.  Nick has played a strategic role as a Director with Core Assets Corp., Saville Resources Inc. and Kings Bay Resources Corp. assisting with raising capital, project targeting and mineral exploration planning. Mr. Rodway also sits on the board of several other private exploration and technology companies in Canada.</a:t>
            </a:r>
            <a:endParaRPr lang="en-US" b="1" dirty="0">
              <a:solidFill>
                <a:srgbClr val="C6A557"/>
              </a:solidFill>
              <a:latin typeface="Montserrat ExtraBold"/>
              <a:sym typeface="Montserrat ExtraBold"/>
            </a:endParaRPr>
          </a:p>
        </p:txBody>
      </p:sp>
      <p:sp>
        <p:nvSpPr>
          <p:cNvPr id="132" name="Google Shape;132;p6"/>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8</a:t>
            </a:fld>
            <a:endParaRPr b="0">
              <a:solidFill>
                <a:srgbClr val="FFFFFF"/>
              </a:solidFill>
              <a:latin typeface="Montserrat ExtraBold"/>
              <a:ea typeface="Montserrat ExtraBold"/>
              <a:cs typeface="Montserrat ExtraBold"/>
              <a:sym typeface="Montserrat ExtraBold"/>
            </a:endParaRPr>
          </a:p>
        </p:txBody>
      </p:sp>
      <p:grpSp>
        <p:nvGrpSpPr>
          <p:cNvPr id="4" name="Group 3">
            <a:extLst>
              <a:ext uri="{FF2B5EF4-FFF2-40B4-BE49-F238E27FC236}">
                <a16:creationId xmlns:a16="http://schemas.microsoft.com/office/drawing/2014/main" id="{183834C8-DD87-43C8-AB68-EF79A04973EE}"/>
              </a:ext>
            </a:extLst>
          </p:cNvPr>
          <p:cNvGrpSpPr/>
          <p:nvPr/>
        </p:nvGrpSpPr>
        <p:grpSpPr>
          <a:xfrm>
            <a:off x="3168082" y="4809623"/>
            <a:ext cx="1172400" cy="1172400"/>
            <a:chOff x="1793415" y="4528193"/>
            <a:chExt cx="1172400" cy="1172400"/>
          </a:xfrm>
        </p:grpSpPr>
        <p:grpSp>
          <p:nvGrpSpPr>
            <p:cNvPr id="23" name="Google Shape;140;p6">
              <a:extLst>
                <a:ext uri="{FF2B5EF4-FFF2-40B4-BE49-F238E27FC236}">
                  <a16:creationId xmlns:a16="http://schemas.microsoft.com/office/drawing/2014/main" id="{FE64B0D0-7619-4D1F-98BA-C1E35FAA2586}"/>
                </a:ext>
              </a:extLst>
            </p:cNvPr>
            <p:cNvGrpSpPr/>
            <p:nvPr/>
          </p:nvGrpSpPr>
          <p:grpSpPr>
            <a:xfrm>
              <a:off x="1793415" y="4528193"/>
              <a:ext cx="1172400" cy="1172400"/>
              <a:chOff x="1000525" y="1087575"/>
              <a:chExt cx="1172400" cy="1172400"/>
            </a:xfrm>
          </p:grpSpPr>
          <p:sp>
            <p:nvSpPr>
              <p:cNvPr id="24" name="Google Shape;141;p6">
                <a:extLst>
                  <a:ext uri="{FF2B5EF4-FFF2-40B4-BE49-F238E27FC236}">
                    <a16:creationId xmlns:a16="http://schemas.microsoft.com/office/drawing/2014/main" id="{B5B07670-B4F8-4B9D-A3E4-6CEBE83239CA}"/>
                  </a:ext>
                </a:extLst>
              </p:cNvPr>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142;p6">
                <a:extLst>
                  <a:ext uri="{FF2B5EF4-FFF2-40B4-BE49-F238E27FC236}">
                    <a16:creationId xmlns:a16="http://schemas.microsoft.com/office/drawing/2014/main" id="{422653EC-C727-48C1-AA79-4203543130DA}"/>
                  </a:ext>
                </a:extLst>
              </p:cNvPr>
              <p:cNvSpPr/>
              <p:nvPr/>
            </p:nvSpPr>
            <p:spPr>
              <a:xfrm>
                <a:off x="1081000" y="1168050"/>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46" name="Google Shape;146;p6"/>
            <p:cNvPicPr preferRelativeResize="0"/>
            <p:nvPr/>
          </p:nvPicPr>
          <p:blipFill rotWithShape="1">
            <a:blip r:embed="rId3">
              <a:alphaModFix/>
            </a:blip>
            <a:srcRect l="34086" t="477" r="28810" b="37539"/>
            <a:stretch/>
          </p:blipFill>
          <p:spPr>
            <a:xfrm>
              <a:off x="1907649" y="4627291"/>
              <a:ext cx="958800" cy="961200"/>
            </a:xfrm>
            <a:prstGeom prst="ellipse">
              <a:avLst/>
            </a:prstGeom>
            <a:noFill/>
            <a:ln>
              <a:noFill/>
            </a:ln>
          </p:spPr>
        </p:pic>
      </p:grpSp>
      <p:grpSp>
        <p:nvGrpSpPr>
          <p:cNvPr id="2" name="Group 1">
            <a:extLst>
              <a:ext uri="{FF2B5EF4-FFF2-40B4-BE49-F238E27FC236}">
                <a16:creationId xmlns:a16="http://schemas.microsoft.com/office/drawing/2014/main" id="{24375205-D77E-4A3D-B2A0-2A318028D357}"/>
              </a:ext>
            </a:extLst>
          </p:cNvPr>
          <p:cNvGrpSpPr/>
          <p:nvPr/>
        </p:nvGrpSpPr>
        <p:grpSpPr>
          <a:xfrm>
            <a:off x="899115" y="1036652"/>
            <a:ext cx="1273809" cy="1268283"/>
            <a:chOff x="1000525" y="939391"/>
            <a:chExt cx="1172400" cy="1172400"/>
          </a:xfrm>
        </p:grpSpPr>
        <p:grpSp>
          <p:nvGrpSpPr>
            <p:cNvPr id="137" name="Google Shape;137;p6"/>
            <p:cNvGrpSpPr/>
            <p:nvPr/>
          </p:nvGrpSpPr>
          <p:grpSpPr>
            <a:xfrm>
              <a:off x="1000525" y="939391"/>
              <a:ext cx="1172400" cy="1172400"/>
              <a:chOff x="1000525" y="1087575"/>
              <a:chExt cx="1172400" cy="1172400"/>
            </a:xfrm>
          </p:grpSpPr>
          <p:sp>
            <p:nvSpPr>
              <p:cNvPr id="138" name="Google Shape;138;p6"/>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6"/>
              <p:cNvSpPr/>
              <p:nvPr/>
            </p:nvSpPr>
            <p:spPr>
              <a:xfrm>
                <a:off x="1081000" y="1168050"/>
                <a:ext cx="1011600" cy="1011600"/>
              </a:xfrm>
              <a:prstGeom prst="ellipse">
                <a:avLst/>
              </a:prstGeom>
              <a:solidFill>
                <a:srgbClr val="EFEFE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1" name="Google Shape;161;gba14131030_0_0">
              <a:extLst>
                <a:ext uri="{FF2B5EF4-FFF2-40B4-BE49-F238E27FC236}">
                  <a16:creationId xmlns:a16="http://schemas.microsoft.com/office/drawing/2014/main" id="{68011106-EBA0-4693-B491-796F7E1C5CFA}"/>
                </a:ext>
              </a:extLst>
            </p:cNvPr>
            <p:cNvPicPr preferRelativeResize="0"/>
            <p:nvPr/>
          </p:nvPicPr>
          <p:blipFill rotWithShape="1">
            <a:blip r:embed="rId4">
              <a:alphaModFix/>
            </a:blip>
            <a:srcRect l="697" t="3092" r="-697" b="28925"/>
            <a:stretch/>
          </p:blipFill>
          <p:spPr>
            <a:xfrm>
              <a:off x="1081000" y="1019866"/>
              <a:ext cx="954600" cy="974400"/>
            </a:xfrm>
            <a:prstGeom prst="ellipse">
              <a:avLst/>
            </a:prstGeom>
            <a:noFill/>
            <a:ln>
              <a:noFill/>
            </a:ln>
          </p:spPr>
        </p:pic>
      </p:grpSp>
      <p:grpSp>
        <p:nvGrpSpPr>
          <p:cNvPr id="3" name="Group 2">
            <a:extLst>
              <a:ext uri="{FF2B5EF4-FFF2-40B4-BE49-F238E27FC236}">
                <a16:creationId xmlns:a16="http://schemas.microsoft.com/office/drawing/2014/main" id="{E8033A53-832E-44F5-8F14-01BCF15460BE}"/>
              </a:ext>
            </a:extLst>
          </p:cNvPr>
          <p:cNvGrpSpPr/>
          <p:nvPr/>
        </p:nvGrpSpPr>
        <p:grpSpPr>
          <a:xfrm>
            <a:off x="797397" y="4729148"/>
            <a:ext cx="1172400" cy="1172400"/>
            <a:chOff x="1000525" y="3725035"/>
            <a:chExt cx="1172400" cy="1172400"/>
          </a:xfrm>
        </p:grpSpPr>
        <p:grpSp>
          <p:nvGrpSpPr>
            <p:cNvPr id="143" name="Google Shape;143;p6"/>
            <p:cNvGrpSpPr/>
            <p:nvPr/>
          </p:nvGrpSpPr>
          <p:grpSpPr>
            <a:xfrm>
              <a:off x="1000525" y="3725035"/>
              <a:ext cx="1172400" cy="1172400"/>
              <a:chOff x="1000525" y="1087575"/>
              <a:chExt cx="1172400" cy="1172400"/>
            </a:xfrm>
          </p:grpSpPr>
          <p:sp>
            <p:nvSpPr>
              <p:cNvPr id="144" name="Google Shape;144;p6"/>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6"/>
              <p:cNvSpPr/>
              <p:nvPr/>
            </p:nvSpPr>
            <p:spPr>
              <a:xfrm>
                <a:off x="1081000" y="1168050"/>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2" name="Google Shape;165;gba14131030_0_0">
              <a:extLst>
                <a:ext uri="{FF2B5EF4-FFF2-40B4-BE49-F238E27FC236}">
                  <a16:creationId xmlns:a16="http://schemas.microsoft.com/office/drawing/2014/main" id="{4FCEFE66-8282-4D60-9EE4-14728AC8C681}"/>
                </a:ext>
              </a:extLst>
            </p:cNvPr>
            <p:cNvPicPr preferRelativeResize="0"/>
            <p:nvPr/>
          </p:nvPicPr>
          <p:blipFill rotWithShape="1">
            <a:blip r:embed="rId5">
              <a:alphaModFix/>
            </a:blip>
            <a:srcRect l="4097" t="704" r="788" b="35291"/>
            <a:stretch/>
          </p:blipFill>
          <p:spPr>
            <a:xfrm>
              <a:off x="1081000" y="3805510"/>
              <a:ext cx="995100" cy="982800"/>
            </a:xfrm>
            <a:prstGeom prst="ellipse">
              <a:avLst/>
            </a:prstGeom>
            <a:noFill/>
            <a:ln>
              <a:noFill/>
            </a:ln>
          </p:spPr>
        </p:pic>
      </p:grpSp>
      <p:sp>
        <p:nvSpPr>
          <p:cNvPr id="32" name="TextBox 31">
            <a:extLst>
              <a:ext uri="{FF2B5EF4-FFF2-40B4-BE49-F238E27FC236}">
                <a16:creationId xmlns:a16="http://schemas.microsoft.com/office/drawing/2014/main" id="{A1E12D34-89E9-4C65-A6B8-473F442B5ACC}"/>
              </a:ext>
            </a:extLst>
          </p:cNvPr>
          <p:cNvSpPr txBox="1"/>
          <p:nvPr/>
        </p:nvSpPr>
        <p:spPr>
          <a:xfrm>
            <a:off x="4332403" y="4773238"/>
            <a:ext cx="1240515" cy="1769715"/>
          </a:xfrm>
          <a:prstGeom prst="rect">
            <a:avLst/>
          </a:prstGeom>
          <a:noFill/>
        </p:spPr>
        <p:txBody>
          <a:bodyPr wrap="square">
            <a:spAutoFit/>
          </a:bodyPr>
          <a:lstStyle/>
          <a:p>
            <a:r>
              <a:rPr lang="en-US" sz="1000" dirty="0">
                <a:solidFill>
                  <a:srgbClr val="C6A557"/>
                </a:solidFill>
                <a:latin typeface="Montserrat ExtraBold"/>
                <a:sym typeface="Montserrat ExtraBold"/>
              </a:rPr>
              <a:t>DAVID GOWER</a:t>
            </a:r>
            <a:endParaRPr lang="en-US" sz="1000" dirty="0">
              <a:solidFill>
                <a:srgbClr val="C6A557"/>
              </a:solidFill>
              <a:latin typeface="Montserrat ExtraBold"/>
              <a:sym typeface="Montserrat"/>
            </a:endParaRPr>
          </a:p>
          <a:p>
            <a:r>
              <a:rPr lang="en-US" sz="900" b="0" i="0" u="none" strike="noStrike" cap="none" dirty="0">
                <a:solidFill>
                  <a:srgbClr val="0C0C0C"/>
                </a:solidFill>
                <a:latin typeface="Montserrat"/>
                <a:ea typeface="Montserrat"/>
                <a:cs typeface="Montserrat"/>
                <a:sym typeface="Montserrat"/>
              </a:rPr>
              <a:t>Mr. Gower has been involved in the mineral industry for over 30 years, including positions with Falconbridge Ltd. and Noranda Inc. (now Glencore Canada Corp.). </a:t>
            </a:r>
            <a:endParaRPr lang="en-US" sz="900" dirty="0"/>
          </a:p>
        </p:txBody>
      </p:sp>
      <p:grpSp>
        <p:nvGrpSpPr>
          <p:cNvPr id="8" name="Group 7">
            <a:extLst>
              <a:ext uri="{FF2B5EF4-FFF2-40B4-BE49-F238E27FC236}">
                <a16:creationId xmlns:a16="http://schemas.microsoft.com/office/drawing/2014/main" id="{C42A393F-AE53-4218-AAF4-61978CBE7900}"/>
              </a:ext>
            </a:extLst>
          </p:cNvPr>
          <p:cNvGrpSpPr/>
          <p:nvPr/>
        </p:nvGrpSpPr>
        <p:grpSpPr>
          <a:xfrm>
            <a:off x="876711" y="2842799"/>
            <a:ext cx="1296213" cy="1268283"/>
            <a:chOff x="1000525" y="2342210"/>
            <a:chExt cx="1172400" cy="1172400"/>
          </a:xfrm>
        </p:grpSpPr>
        <p:grpSp>
          <p:nvGrpSpPr>
            <p:cNvPr id="140" name="Google Shape;140;p6"/>
            <p:cNvGrpSpPr/>
            <p:nvPr/>
          </p:nvGrpSpPr>
          <p:grpSpPr>
            <a:xfrm>
              <a:off x="1000525" y="2342210"/>
              <a:ext cx="1172400" cy="1172400"/>
              <a:chOff x="1000525" y="1087575"/>
              <a:chExt cx="1172400" cy="1172400"/>
            </a:xfrm>
          </p:grpSpPr>
          <p:sp>
            <p:nvSpPr>
              <p:cNvPr id="141" name="Google Shape;141;p6"/>
              <p:cNvSpPr/>
              <p:nvPr/>
            </p:nvSpPr>
            <p:spPr>
              <a:xfrm>
                <a:off x="1000525" y="1087575"/>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6"/>
              <p:cNvSpPr/>
              <p:nvPr/>
            </p:nvSpPr>
            <p:spPr>
              <a:xfrm>
                <a:off x="1081000" y="1168050"/>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3" name="Google Shape;136;p6">
              <a:extLst>
                <a:ext uri="{FF2B5EF4-FFF2-40B4-BE49-F238E27FC236}">
                  <a16:creationId xmlns:a16="http://schemas.microsoft.com/office/drawing/2014/main" id="{04F94C47-77AB-4697-880E-B3609543AA16}"/>
                </a:ext>
              </a:extLst>
            </p:cNvPr>
            <p:cNvPicPr preferRelativeResize="0"/>
            <p:nvPr/>
          </p:nvPicPr>
          <p:blipFill rotWithShape="1">
            <a:blip r:embed="rId6">
              <a:alphaModFix/>
            </a:blip>
            <a:srcRect l="29782" t="9351" r="21288" b="15477"/>
            <a:stretch/>
          </p:blipFill>
          <p:spPr>
            <a:xfrm>
              <a:off x="1116859" y="2439732"/>
              <a:ext cx="954600" cy="974400"/>
            </a:xfrm>
            <a:prstGeom prst="ellipse">
              <a:avLst/>
            </a:prstGeom>
            <a:noFill/>
            <a:ln>
              <a:noFill/>
            </a:ln>
          </p:spPr>
        </p:pic>
      </p:grpSp>
      <p:sp>
        <p:nvSpPr>
          <p:cNvPr id="36" name="TextBox 35">
            <a:extLst>
              <a:ext uri="{FF2B5EF4-FFF2-40B4-BE49-F238E27FC236}">
                <a16:creationId xmlns:a16="http://schemas.microsoft.com/office/drawing/2014/main" id="{3C698CD7-449D-4634-ACE8-370374A9CDA2}"/>
              </a:ext>
            </a:extLst>
          </p:cNvPr>
          <p:cNvSpPr txBox="1"/>
          <p:nvPr/>
        </p:nvSpPr>
        <p:spPr>
          <a:xfrm>
            <a:off x="1902571" y="4884461"/>
            <a:ext cx="1316113" cy="1169551"/>
          </a:xfrm>
          <a:prstGeom prst="rect">
            <a:avLst/>
          </a:prstGeom>
          <a:noFill/>
        </p:spPr>
        <p:txBody>
          <a:bodyPr wrap="square">
            <a:spAutoFit/>
          </a:bodyPr>
          <a:lstStyle/>
          <a:p>
            <a:r>
              <a:rPr lang="en-US" sz="1000" dirty="0">
                <a:solidFill>
                  <a:srgbClr val="C6A557"/>
                </a:solidFill>
                <a:latin typeface="Montserrat ExtraBold"/>
                <a:sym typeface="Montserrat ExtraBold"/>
              </a:rPr>
              <a:t>DAVID SHAW </a:t>
            </a:r>
            <a:r>
              <a:rPr lang="en-US" sz="1000" dirty="0">
                <a:latin typeface="Montserrat ExtraBold"/>
                <a:sym typeface="Montserrat ExtraBold"/>
              </a:rPr>
              <a:t>PHD</a:t>
            </a:r>
            <a:br>
              <a:rPr lang="en-US" sz="1800" b="0" i="0" u="none" strike="noStrike" cap="none" dirty="0">
                <a:solidFill>
                  <a:srgbClr val="000000"/>
                </a:solidFill>
                <a:latin typeface="Montserrat ExtraBold"/>
                <a:ea typeface="Montserrat ExtraBold"/>
                <a:cs typeface="Montserrat ExtraBold"/>
                <a:sym typeface="Montserrat ExtraBold"/>
              </a:rPr>
            </a:br>
            <a:r>
              <a:rPr lang="en-US" sz="1000" dirty="0">
                <a:solidFill>
                  <a:srgbClr val="0C0C0C"/>
                </a:solidFill>
                <a:latin typeface="Montserrat"/>
                <a:sym typeface="Montserrat"/>
              </a:rPr>
              <a:t>Dr. Shaw was both a geologist and an analyst, with an extensive career.</a:t>
            </a:r>
            <a:endParaRPr lang="en-US" sz="1000" dirty="0"/>
          </a:p>
        </p:txBody>
      </p:sp>
      <p:grpSp>
        <p:nvGrpSpPr>
          <p:cNvPr id="10" name="Group 9">
            <a:extLst>
              <a:ext uri="{FF2B5EF4-FFF2-40B4-BE49-F238E27FC236}">
                <a16:creationId xmlns:a16="http://schemas.microsoft.com/office/drawing/2014/main" id="{19E83F5E-663C-4A79-8C91-FFD8C621CFFA}"/>
              </a:ext>
            </a:extLst>
          </p:cNvPr>
          <p:cNvGrpSpPr/>
          <p:nvPr/>
        </p:nvGrpSpPr>
        <p:grpSpPr>
          <a:xfrm>
            <a:off x="5592377" y="4773238"/>
            <a:ext cx="1172400" cy="1172400"/>
            <a:chOff x="9482886" y="4876277"/>
            <a:chExt cx="1172400" cy="1172400"/>
          </a:xfrm>
        </p:grpSpPr>
        <p:sp>
          <p:nvSpPr>
            <p:cNvPr id="42" name="Google Shape;157;gba14131030_0_0">
              <a:extLst>
                <a:ext uri="{FF2B5EF4-FFF2-40B4-BE49-F238E27FC236}">
                  <a16:creationId xmlns:a16="http://schemas.microsoft.com/office/drawing/2014/main" id="{3D40BBD1-9C97-4884-B999-20AED547571C}"/>
                </a:ext>
              </a:extLst>
            </p:cNvPr>
            <p:cNvSpPr/>
            <p:nvPr/>
          </p:nvSpPr>
          <p:spPr>
            <a:xfrm>
              <a:off x="9482886" y="4876277"/>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59;gba14131030_0_0">
              <a:extLst>
                <a:ext uri="{FF2B5EF4-FFF2-40B4-BE49-F238E27FC236}">
                  <a16:creationId xmlns:a16="http://schemas.microsoft.com/office/drawing/2014/main" id="{9AA31614-D00D-4BAB-9454-B985B576BB89}"/>
                </a:ext>
              </a:extLst>
            </p:cNvPr>
            <p:cNvSpPr/>
            <p:nvPr/>
          </p:nvSpPr>
          <p:spPr>
            <a:xfrm>
              <a:off x="9563361" y="4956675"/>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 name="Google Shape;148;p6">
              <a:extLst>
                <a:ext uri="{FF2B5EF4-FFF2-40B4-BE49-F238E27FC236}">
                  <a16:creationId xmlns:a16="http://schemas.microsoft.com/office/drawing/2014/main" id="{79AF898D-2DF9-4F4F-BD7E-04139A1F5EF7}"/>
                </a:ext>
              </a:extLst>
            </p:cNvPr>
            <p:cNvPicPr preferRelativeResize="0"/>
            <p:nvPr/>
          </p:nvPicPr>
          <p:blipFill rotWithShape="1">
            <a:blip r:embed="rId7">
              <a:alphaModFix/>
            </a:blip>
            <a:srcRect l="14942" t="9110" r="14934" b="9109"/>
            <a:stretch/>
          </p:blipFill>
          <p:spPr>
            <a:xfrm>
              <a:off x="9587586" y="4956675"/>
              <a:ext cx="958800" cy="958800"/>
            </a:xfrm>
            <a:prstGeom prst="ellipse">
              <a:avLst/>
            </a:prstGeom>
            <a:noFill/>
            <a:ln>
              <a:noFill/>
            </a:ln>
          </p:spPr>
        </p:pic>
      </p:grpSp>
      <p:sp>
        <p:nvSpPr>
          <p:cNvPr id="52" name="TextBox 51">
            <a:extLst>
              <a:ext uri="{FF2B5EF4-FFF2-40B4-BE49-F238E27FC236}">
                <a16:creationId xmlns:a16="http://schemas.microsoft.com/office/drawing/2014/main" id="{E74A4798-A1A4-4B28-B055-2418559BED67}"/>
              </a:ext>
            </a:extLst>
          </p:cNvPr>
          <p:cNvSpPr txBox="1"/>
          <p:nvPr/>
        </p:nvSpPr>
        <p:spPr>
          <a:xfrm>
            <a:off x="6738922" y="4729148"/>
            <a:ext cx="1737641" cy="1892826"/>
          </a:xfrm>
          <a:prstGeom prst="rect">
            <a:avLst/>
          </a:prstGeom>
          <a:noFill/>
        </p:spPr>
        <p:txBody>
          <a:bodyPr wrap="square">
            <a:spAutoFit/>
          </a:bodyPr>
          <a:lstStyle/>
          <a:p>
            <a:r>
              <a:rPr lang="en-US" sz="900" dirty="0">
                <a:solidFill>
                  <a:srgbClr val="C6A557"/>
                </a:solidFill>
                <a:latin typeface="Montserrat ExtraBold"/>
                <a:sym typeface="Montserrat ExtraBold"/>
              </a:rPr>
              <a:t>GARY LEWIS</a:t>
            </a:r>
            <a:r>
              <a:rPr lang="en-US" sz="900" b="0" i="0" u="none" strike="noStrike" cap="none" dirty="0">
                <a:solidFill>
                  <a:srgbClr val="C6A557"/>
                </a:solidFill>
                <a:latin typeface="Montserrat ExtraBold"/>
                <a:ea typeface="Montserrat ExtraBold"/>
                <a:cs typeface="Montserrat ExtraBold"/>
                <a:sym typeface="Montserrat ExtraBold"/>
              </a:rPr>
              <a:t>,</a:t>
            </a:r>
            <a:r>
              <a:rPr lang="en-US" sz="900" b="0" i="0" u="none" strike="noStrike" cap="none" dirty="0">
                <a:solidFill>
                  <a:srgbClr val="C69357"/>
                </a:solidFill>
                <a:latin typeface="Montserrat"/>
                <a:ea typeface="Montserrat"/>
                <a:cs typeface="Montserrat"/>
                <a:sym typeface="Montserrat"/>
              </a:rPr>
              <a:t> </a:t>
            </a:r>
            <a:r>
              <a:rPr lang="en-US" sz="900" dirty="0">
                <a:latin typeface="Montserrat ExtraBold"/>
                <a:sym typeface="Montserrat ExtraBold"/>
              </a:rPr>
              <a:t>CET​</a:t>
            </a:r>
            <a:br>
              <a:rPr lang="en-US" sz="900" b="0" i="0" u="none" strike="noStrike" cap="none" dirty="0">
                <a:solidFill>
                  <a:srgbClr val="000000"/>
                </a:solidFill>
                <a:latin typeface="Montserrat ExtraBold"/>
                <a:ea typeface="Montserrat ExtraBold"/>
                <a:cs typeface="Montserrat ExtraBold"/>
                <a:sym typeface="Montserrat ExtraBold"/>
              </a:rPr>
            </a:br>
            <a:r>
              <a:rPr lang="en-US" sz="900" b="0" i="0" u="none" strike="noStrike" cap="none" dirty="0">
                <a:solidFill>
                  <a:srgbClr val="0C0C0C"/>
                </a:solidFill>
                <a:latin typeface="Montserrat"/>
                <a:ea typeface="Montserrat"/>
                <a:cs typeface="Montserrat"/>
                <a:sym typeface="Montserrat"/>
              </a:rPr>
              <a:t>Gary has over 35 years of experience in exploration and project development in Newfoundland and is a driving force of exploration in the Exploits subzone. In 2000, he introduced Rubicon Minerals to the mineral potential of the area resulting in numerous gold discoveries. </a:t>
            </a:r>
            <a:endParaRPr lang="en-US" sz="900" dirty="0"/>
          </a:p>
        </p:txBody>
      </p:sp>
      <p:sp>
        <p:nvSpPr>
          <p:cNvPr id="54" name="TextBox 53">
            <a:extLst>
              <a:ext uri="{FF2B5EF4-FFF2-40B4-BE49-F238E27FC236}">
                <a16:creationId xmlns:a16="http://schemas.microsoft.com/office/drawing/2014/main" id="{B9FB07BD-AEC8-41D3-B3C0-0BD64D97902D}"/>
              </a:ext>
            </a:extLst>
          </p:cNvPr>
          <p:cNvSpPr txBox="1"/>
          <p:nvPr/>
        </p:nvSpPr>
        <p:spPr>
          <a:xfrm>
            <a:off x="9706042" y="4809623"/>
            <a:ext cx="1483214" cy="1615827"/>
          </a:xfrm>
          <a:prstGeom prst="rect">
            <a:avLst/>
          </a:prstGeom>
          <a:noFill/>
        </p:spPr>
        <p:txBody>
          <a:bodyPr wrap="square">
            <a:spAutoFit/>
          </a:bodyPr>
          <a:lstStyle/>
          <a:p>
            <a:r>
              <a:rPr lang="en-US" sz="900" b="0" i="0" u="none" strike="noStrike" cap="none" dirty="0">
                <a:solidFill>
                  <a:srgbClr val="C6A557"/>
                </a:solidFill>
                <a:latin typeface="Montserrat ExtraBold"/>
                <a:ea typeface="Montserrat ExtraBold"/>
                <a:cs typeface="Montserrat ExtraBold"/>
                <a:sym typeface="Montserrat ExtraBold"/>
              </a:rPr>
              <a:t>ANDREW LEE SMITH</a:t>
            </a:r>
            <a:br>
              <a:rPr lang="en-US" sz="900" b="0" i="0" u="none" strike="noStrike" cap="none" dirty="0">
                <a:solidFill>
                  <a:srgbClr val="FF00FF"/>
                </a:solidFill>
                <a:latin typeface="Montserrat ExtraBold"/>
                <a:ea typeface="Montserrat ExtraBold"/>
                <a:cs typeface="Montserrat ExtraBold"/>
                <a:sym typeface="Montserrat ExtraBold"/>
              </a:rPr>
            </a:br>
            <a:r>
              <a:rPr lang="en-US" sz="900" b="0" i="0" u="none" strike="noStrike" cap="none" dirty="0">
                <a:solidFill>
                  <a:srgbClr val="0C0C0C"/>
                </a:solidFill>
                <a:latin typeface="Montserrat"/>
                <a:ea typeface="Montserrat"/>
                <a:cs typeface="Montserrat"/>
                <a:sym typeface="Montserrat"/>
              </a:rPr>
              <a:t>Mr. Smith is a professional geologist who has over 30 years of experience successfully exploring, developing and operating African and North American base metal and precious metal mining projects. </a:t>
            </a:r>
            <a:endParaRPr lang="en-US" sz="900" dirty="0"/>
          </a:p>
        </p:txBody>
      </p:sp>
      <p:grpSp>
        <p:nvGrpSpPr>
          <p:cNvPr id="55" name="Group 54">
            <a:extLst>
              <a:ext uri="{FF2B5EF4-FFF2-40B4-BE49-F238E27FC236}">
                <a16:creationId xmlns:a16="http://schemas.microsoft.com/office/drawing/2014/main" id="{E1E6D749-FF40-4FE0-B476-DC6C6209865A}"/>
              </a:ext>
            </a:extLst>
          </p:cNvPr>
          <p:cNvGrpSpPr/>
          <p:nvPr/>
        </p:nvGrpSpPr>
        <p:grpSpPr>
          <a:xfrm>
            <a:off x="8505217" y="4773238"/>
            <a:ext cx="1172400" cy="1172400"/>
            <a:chOff x="1000525" y="1268450"/>
            <a:chExt cx="1172400" cy="1172400"/>
          </a:xfrm>
        </p:grpSpPr>
        <p:sp>
          <p:nvSpPr>
            <p:cNvPr id="56" name="Google Shape;156;gba14131030_0_0">
              <a:extLst>
                <a:ext uri="{FF2B5EF4-FFF2-40B4-BE49-F238E27FC236}">
                  <a16:creationId xmlns:a16="http://schemas.microsoft.com/office/drawing/2014/main" id="{21782756-6A5F-4509-AA70-7D8B08891FE7}"/>
                </a:ext>
              </a:extLst>
            </p:cNvPr>
            <p:cNvSpPr/>
            <p:nvPr/>
          </p:nvSpPr>
          <p:spPr>
            <a:xfrm>
              <a:off x="1000525" y="1268450"/>
              <a:ext cx="1172400" cy="11724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158;gba14131030_0_0">
              <a:extLst>
                <a:ext uri="{FF2B5EF4-FFF2-40B4-BE49-F238E27FC236}">
                  <a16:creationId xmlns:a16="http://schemas.microsoft.com/office/drawing/2014/main" id="{7C4702B2-A920-406F-B85A-3903AF7DB724}"/>
                </a:ext>
              </a:extLst>
            </p:cNvPr>
            <p:cNvSpPr/>
            <p:nvPr/>
          </p:nvSpPr>
          <p:spPr>
            <a:xfrm>
              <a:off x="1081000" y="1348925"/>
              <a:ext cx="1011600" cy="1011600"/>
            </a:xfrm>
            <a:prstGeom prst="ellipse">
              <a:avLst/>
            </a:pr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160;gba14131030_0_0">
              <a:extLst>
                <a:ext uri="{FF2B5EF4-FFF2-40B4-BE49-F238E27FC236}">
                  <a16:creationId xmlns:a16="http://schemas.microsoft.com/office/drawing/2014/main" id="{44259770-3D3A-4A57-8F47-839EAD73D296}"/>
                </a:ext>
              </a:extLst>
            </p:cNvPr>
            <p:cNvPicPr preferRelativeResize="0"/>
            <p:nvPr/>
          </p:nvPicPr>
          <p:blipFill rotWithShape="1">
            <a:blip r:embed="rId8">
              <a:alphaModFix/>
            </a:blip>
            <a:srcRect t="8506" b="8506"/>
            <a:stretch/>
          </p:blipFill>
          <p:spPr>
            <a:xfrm>
              <a:off x="1109425" y="1370772"/>
              <a:ext cx="954600" cy="974400"/>
            </a:xfrm>
            <a:prstGeom prst="ellipse">
              <a:avLst/>
            </a:prstGeom>
            <a:noFill/>
            <a:ln>
              <a:noFill/>
            </a:ln>
          </p:spPr>
        </p:pic>
      </p:grpSp>
    </p:spTree>
    <p:extLst>
      <p:ext uri="{BB962C8B-B14F-4D97-AF65-F5344CB8AC3E}">
        <p14:creationId xmlns:p14="http://schemas.microsoft.com/office/powerpoint/2010/main" val="111881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cxnSp>
        <p:nvCxnSpPr>
          <p:cNvPr id="171" name="Google Shape;171;gbb05e0e414_0_0"/>
          <p:cNvCxnSpPr>
            <a:cxnSpLocks/>
            <a:endCxn id="172" idx="1"/>
          </p:cNvCxnSpPr>
          <p:nvPr/>
        </p:nvCxnSpPr>
        <p:spPr>
          <a:xfrm>
            <a:off x="8641312" y="2367054"/>
            <a:ext cx="1302900" cy="6000"/>
          </a:xfrm>
          <a:prstGeom prst="straightConnector1">
            <a:avLst/>
          </a:prstGeom>
          <a:noFill/>
          <a:ln w="19050" cap="flat" cmpd="sng">
            <a:solidFill>
              <a:srgbClr val="C5C2C2"/>
            </a:solidFill>
            <a:prstDash val="dot"/>
            <a:round/>
            <a:headEnd type="none" w="sm" len="sm"/>
            <a:tailEnd type="none" w="sm" len="sm"/>
          </a:ln>
        </p:spPr>
      </p:cxnSp>
      <p:cxnSp>
        <p:nvCxnSpPr>
          <p:cNvPr id="173" name="Google Shape;173;gbb05e0e414_0_0"/>
          <p:cNvCxnSpPr>
            <a:cxnSpLocks/>
            <a:stCxn id="193" idx="2"/>
          </p:cNvCxnSpPr>
          <p:nvPr/>
        </p:nvCxnSpPr>
        <p:spPr>
          <a:xfrm>
            <a:off x="1004358" y="3488973"/>
            <a:ext cx="10560394" cy="27661"/>
          </a:xfrm>
          <a:prstGeom prst="straightConnector1">
            <a:avLst/>
          </a:prstGeom>
          <a:noFill/>
          <a:ln w="76200" cap="flat" cmpd="sng">
            <a:solidFill>
              <a:srgbClr val="CCCCCC"/>
            </a:solidFill>
            <a:prstDash val="solid"/>
            <a:round/>
            <a:headEnd type="none" w="sm" len="sm"/>
            <a:tailEnd type="none" w="sm" len="sm"/>
          </a:ln>
        </p:spPr>
      </p:cxnSp>
      <p:sp>
        <p:nvSpPr>
          <p:cNvPr id="174" name="Google Shape;174;gbb05e0e414_0_0"/>
          <p:cNvSpPr txBox="1"/>
          <p:nvPr/>
        </p:nvSpPr>
        <p:spPr>
          <a:xfrm>
            <a:off x="1488675" y="1462321"/>
            <a:ext cx="3054300" cy="942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400" b="1" i="0" u="none" strike="noStrike" cap="none">
                <a:solidFill>
                  <a:srgbClr val="C6A557"/>
                </a:solidFill>
                <a:latin typeface="Montserrat"/>
                <a:ea typeface="Montserrat"/>
                <a:cs typeface="Montserrat"/>
                <a:sym typeface="Montserrat"/>
              </a:rPr>
              <a:t>1970’s</a:t>
            </a:r>
            <a:r>
              <a:rPr lang="en-US" sz="1400" b="1" i="0" u="none" strike="noStrike" cap="none">
                <a:solidFill>
                  <a:srgbClr val="000000"/>
                </a:solidFill>
                <a:latin typeface="Montserrat"/>
                <a:ea typeface="Montserrat"/>
                <a:cs typeface="Montserrat"/>
                <a:sym typeface="Montserrat"/>
              </a:rPr>
              <a:t> </a:t>
            </a:r>
            <a:br>
              <a:rPr lang="en-US" sz="1400" b="0" i="0" u="none" strike="noStrike" cap="none">
                <a:solidFill>
                  <a:srgbClr val="000000"/>
                </a:solidFill>
                <a:latin typeface="Montserrat"/>
                <a:ea typeface="Montserrat"/>
                <a:cs typeface="Montserrat"/>
                <a:sym typeface="Montserrat"/>
              </a:rPr>
            </a:br>
            <a:r>
              <a:rPr lang="en-US" sz="1400" b="1" i="0" u="none" strike="noStrike" cap="none">
                <a:solidFill>
                  <a:srgbClr val="000000"/>
                </a:solidFill>
                <a:latin typeface="Montserrat"/>
                <a:ea typeface="Montserrat"/>
                <a:cs typeface="Montserrat"/>
                <a:sym typeface="Montserrat"/>
              </a:rPr>
              <a:t>Newfoundland Government</a:t>
            </a:r>
            <a:br>
              <a:rPr lang="en-US" sz="1400" b="1" i="0" u="none" strike="noStrike" cap="none">
                <a:solidFill>
                  <a:srgbClr val="000000"/>
                </a:solidFill>
                <a:latin typeface="Montserrat"/>
                <a:ea typeface="Montserrat"/>
                <a:cs typeface="Montserrat"/>
                <a:sym typeface="Montserrat"/>
              </a:rPr>
            </a:br>
            <a:r>
              <a:rPr lang="en-US" sz="1400" b="1" i="0" u="none" strike="noStrike" cap="none">
                <a:solidFill>
                  <a:srgbClr val="000000"/>
                </a:solidFill>
                <a:latin typeface="Montserrat"/>
                <a:ea typeface="Montserrat"/>
                <a:cs typeface="Montserrat"/>
                <a:sym typeface="Montserrat"/>
              </a:rPr>
              <a:t>Regional Survey</a:t>
            </a:r>
            <a:br>
              <a:rPr lang="en-US" sz="1400" b="1" i="0" u="none" strike="noStrike" cap="none">
                <a:solidFill>
                  <a:srgbClr val="000000"/>
                </a:solidFill>
                <a:latin typeface="Montserrat"/>
                <a:ea typeface="Montserrat"/>
                <a:cs typeface="Montserrat"/>
                <a:sym typeface="Montserrat"/>
              </a:rPr>
            </a:br>
            <a:br>
              <a:rPr lang="en-US" sz="1200" b="0" i="0" u="none" strike="noStrike" cap="none">
                <a:solidFill>
                  <a:srgbClr val="000000"/>
                </a:solidFill>
                <a:latin typeface="Montserrat"/>
                <a:ea typeface="Montserrat"/>
                <a:cs typeface="Montserrat"/>
                <a:sym typeface="Montserrat"/>
              </a:rPr>
            </a:br>
            <a:r>
              <a:rPr lang="en-US" sz="1400" b="0" i="0" u="none" strike="noStrike" cap="none">
                <a:solidFill>
                  <a:srgbClr val="000000"/>
                </a:solidFill>
                <a:latin typeface="Montserrat"/>
                <a:ea typeface="Montserrat"/>
                <a:cs typeface="Montserrat"/>
                <a:sym typeface="Montserrat"/>
              </a:rPr>
              <a:t>Geochemical data released...</a:t>
            </a:r>
            <a:endParaRPr sz="1200" b="0" i="0" u="none" strike="noStrike" cap="none">
              <a:solidFill>
                <a:srgbClr val="000000"/>
              </a:solidFill>
              <a:latin typeface="Montserrat"/>
              <a:ea typeface="Montserrat"/>
              <a:cs typeface="Montserrat"/>
              <a:sym typeface="Montserrat"/>
            </a:endParaRPr>
          </a:p>
        </p:txBody>
      </p:sp>
      <p:sp>
        <p:nvSpPr>
          <p:cNvPr id="172" name="Google Shape;172;gbb05e0e414_0_0"/>
          <p:cNvSpPr/>
          <p:nvPr/>
        </p:nvSpPr>
        <p:spPr>
          <a:xfrm>
            <a:off x="9944212" y="1704054"/>
            <a:ext cx="1689000" cy="1338000"/>
          </a:xfrm>
          <a:prstGeom prst="rect">
            <a:avLst/>
          </a:prstGeom>
          <a:solidFill>
            <a:srgbClr val="FFFFFF"/>
          </a:solidFill>
          <a:ln w="19050" cap="flat" cmpd="sng">
            <a:solidFill>
              <a:srgbClr val="C6A557"/>
            </a:solidFill>
            <a:prstDash val="solid"/>
            <a:round/>
            <a:headEnd type="none" w="sm" len="sm"/>
            <a:tailEnd type="none" w="sm" len="sm"/>
          </a:ln>
          <a:effectLst>
            <a:outerShdw blurRad="342900" dist="2095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bb05e0e414_0_0"/>
          <p:cNvSpPr txBox="1"/>
          <p:nvPr/>
        </p:nvSpPr>
        <p:spPr>
          <a:xfrm>
            <a:off x="2786922" y="4433663"/>
            <a:ext cx="2427987" cy="115887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400" b="1" i="0" u="none" strike="noStrike" cap="none" dirty="0">
                <a:solidFill>
                  <a:srgbClr val="C6A557"/>
                </a:solidFill>
                <a:latin typeface="Montserrat"/>
                <a:ea typeface="Montserrat"/>
                <a:cs typeface="Montserrat"/>
                <a:sym typeface="Montserrat"/>
              </a:rPr>
              <a:t>1980’s</a:t>
            </a:r>
            <a:br>
              <a:rPr lang="en-US" sz="1400" b="0" i="0" u="none" strike="noStrike" cap="none" dirty="0">
                <a:solidFill>
                  <a:srgbClr val="000000"/>
                </a:solidFill>
                <a:latin typeface="Montserrat"/>
                <a:ea typeface="Montserrat"/>
                <a:cs typeface="Montserrat"/>
                <a:sym typeface="Montserrat"/>
              </a:rPr>
            </a:br>
            <a:r>
              <a:rPr lang="en-US" sz="1400" b="1" i="0" u="none" strike="noStrike" cap="none" dirty="0">
                <a:solidFill>
                  <a:srgbClr val="000000"/>
                </a:solidFill>
                <a:latin typeface="Montserrat"/>
                <a:ea typeface="Montserrat"/>
                <a:cs typeface="Montserrat"/>
                <a:sym typeface="Montserrat"/>
              </a:rPr>
              <a:t>Noranda Inc.</a:t>
            </a:r>
            <a:endParaRPr sz="1200" b="0" i="0" u="none" strike="noStrike" cap="none" dirty="0">
              <a:solidFill>
                <a:srgbClr val="000000"/>
              </a:solidFill>
              <a:latin typeface="Montserrat"/>
              <a:ea typeface="Montserrat"/>
              <a:cs typeface="Montserrat"/>
              <a:sym typeface="Montserrat"/>
            </a:endParaRPr>
          </a:p>
          <a:p>
            <a:pPr marL="0" marR="0" lvl="0" indent="0" algn="l" rtl="0">
              <a:lnSpc>
                <a:spcPct val="90000"/>
              </a:lnSpc>
              <a:spcBef>
                <a:spcPts val="560"/>
              </a:spcBef>
              <a:spcAft>
                <a:spcPts val="0"/>
              </a:spcAft>
              <a:buClr>
                <a:srgbClr val="000000"/>
              </a:buClr>
              <a:buSzPts val="1600"/>
              <a:buFont typeface="Arial"/>
              <a:buNone/>
            </a:pPr>
            <a:r>
              <a:rPr lang="en-US" sz="1400" b="0" i="0" u="none" strike="noStrike" cap="none" dirty="0">
                <a:solidFill>
                  <a:srgbClr val="000000"/>
                </a:solidFill>
                <a:latin typeface="Montserrat"/>
                <a:ea typeface="Montserrat"/>
                <a:cs typeface="Montserrat"/>
                <a:sym typeface="Montserrat"/>
              </a:rPr>
              <a:t>Regional Exploration with substantial drilling across the island.</a:t>
            </a:r>
            <a:endParaRPr sz="1200" b="0" i="0" u="none" strike="noStrike" cap="none" dirty="0">
              <a:solidFill>
                <a:srgbClr val="000000"/>
              </a:solidFill>
              <a:latin typeface="Montserrat"/>
              <a:ea typeface="Montserrat"/>
              <a:cs typeface="Montserrat"/>
              <a:sym typeface="Montserrat"/>
            </a:endParaRPr>
          </a:p>
        </p:txBody>
      </p:sp>
      <p:sp>
        <p:nvSpPr>
          <p:cNvPr id="176" name="Google Shape;176;gbb05e0e414_0_0"/>
          <p:cNvSpPr txBox="1"/>
          <p:nvPr/>
        </p:nvSpPr>
        <p:spPr>
          <a:xfrm>
            <a:off x="4278982" y="1489995"/>
            <a:ext cx="2921700" cy="942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400" b="1" i="0" u="none" strike="noStrike" cap="none">
                <a:solidFill>
                  <a:srgbClr val="C6A557"/>
                </a:solidFill>
                <a:latin typeface="Montserrat"/>
                <a:ea typeface="Montserrat"/>
                <a:cs typeface="Montserrat"/>
                <a:sym typeface="Montserrat"/>
              </a:rPr>
              <a:t>2000’s</a:t>
            </a:r>
            <a:br>
              <a:rPr lang="en-US" sz="1400" b="0" i="0" u="none" strike="noStrike" cap="none">
                <a:solidFill>
                  <a:srgbClr val="000000"/>
                </a:solidFill>
                <a:latin typeface="Montserrat"/>
                <a:ea typeface="Montserrat"/>
                <a:cs typeface="Montserrat"/>
                <a:sym typeface="Montserrat"/>
              </a:rPr>
            </a:br>
            <a:r>
              <a:rPr lang="en-US" sz="1400" b="1" i="0" u="none" strike="noStrike" cap="none">
                <a:solidFill>
                  <a:srgbClr val="000000"/>
                </a:solidFill>
                <a:latin typeface="Montserrat"/>
                <a:ea typeface="Montserrat"/>
                <a:cs typeface="Montserrat"/>
                <a:sym typeface="Montserrat"/>
              </a:rPr>
              <a:t>Rubicon Minerals Corp.</a:t>
            </a:r>
            <a:endParaRPr sz="1200" b="0" i="0" u="none" strike="noStrike" cap="none">
              <a:solidFill>
                <a:srgbClr val="000000"/>
              </a:solidFill>
              <a:latin typeface="Montserrat"/>
              <a:ea typeface="Montserrat"/>
              <a:cs typeface="Montserrat"/>
              <a:sym typeface="Montserrat"/>
            </a:endParaRPr>
          </a:p>
          <a:p>
            <a:pPr marL="0" marR="0" lvl="0" indent="0" algn="l" rtl="0">
              <a:lnSpc>
                <a:spcPct val="90000"/>
              </a:lnSpc>
              <a:spcBef>
                <a:spcPts val="560"/>
              </a:spcBef>
              <a:spcAft>
                <a:spcPts val="0"/>
              </a:spcAft>
              <a:buClr>
                <a:srgbClr val="000000"/>
              </a:buClr>
              <a:buSzPts val="1600"/>
              <a:buFont typeface="Arial"/>
              <a:buNone/>
            </a:pPr>
            <a:r>
              <a:rPr lang="en-US" sz="1400" b="0" i="0" u="none" strike="noStrike" cap="none">
                <a:solidFill>
                  <a:srgbClr val="000000"/>
                </a:solidFill>
                <a:latin typeface="Montserrat"/>
                <a:ea typeface="Montserrat"/>
                <a:cs typeface="Montserrat"/>
                <a:sym typeface="Montserrat"/>
              </a:rPr>
              <a:t>Regional Exploration &amp; drilling </a:t>
            </a:r>
            <a:endParaRPr sz="1200" b="0" i="0" u="none" strike="noStrike" cap="none">
              <a:solidFill>
                <a:srgbClr val="000000"/>
              </a:solidFill>
              <a:latin typeface="Montserrat"/>
              <a:ea typeface="Montserrat"/>
              <a:cs typeface="Montserrat"/>
              <a:sym typeface="Montserrat"/>
            </a:endParaRPr>
          </a:p>
        </p:txBody>
      </p:sp>
      <p:sp>
        <p:nvSpPr>
          <p:cNvPr id="177" name="Google Shape;177;gbb05e0e414_0_0"/>
          <p:cNvSpPr txBox="1"/>
          <p:nvPr/>
        </p:nvSpPr>
        <p:spPr>
          <a:xfrm>
            <a:off x="5739832" y="4346169"/>
            <a:ext cx="2668646" cy="204428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b="1" i="0" u="none" strike="noStrike" cap="none" dirty="0">
                <a:solidFill>
                  <a:srgbClr val="C6A557"/>
                </a:solidFill>
                <a:latin typeface="Montserrat"/>
                <a:ea typeface="Montserrat"/>
                <a:cs typeface="Montserrat"/>
                <a:sym typeface="Montserrat"/>
              </a:rPr>
              <a:t>2016/17</a:t>
            </a:r>
            <a:br>
              <a:rPr lang="en-US" b="0" i="0" u="none" strike="noStrike" cap="none" dirty="0">
                <a:solidFill>
                  <a:srgbClr val="000000"/>
                </a:solidFill>
                <a:latin typeface="Montserrat"/>
                <a:ea typeface="Montserrat"/>
                <a:cs typeface="Montserrat"/>
                <a:sym typeface="Montserrat"/>
              </a:rPr>
            </a:br>
            <a:r>
              <a:rPr lang="en-US" b="1" i="0" u="none" strike="noStrike" cap="none" dirty="0">
                <a:solidFill>
                  <a:srgbClr val="000000"/>
                </a:solidFill>
                <a:latin typeface="Montserrat"/>
                <a:ea typeface="Montserrat"/>
                <a:cs typeface="Montserrat"/>
                <a:sym typeface="Montserrat"/>
              </a:rPr>
              <a:t>New Found Gold</a:t>
            </a:r>
            <a:endParaRPr sz="12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560"/>
              </a:spcBef>
              <a:spcAft>
                <a:spcPts val="0"/>
              </a:spcAft>
              <a:buClr>
                <a:srgbClr val="000000"/>
              </a:buClr>
              <a:buSzPts val="1600"/>
              <a:buFont typeface="Arial"/>
              <a:buNone/>
            </a:pPr>
            <a:r>
              <a:rPr lang="en-US" b="0" i="0" u="none" strike="noStrike" cap="none" dirty="0">
                <a:solidFill>
                  <a:srgbClr val="000000"/>
                </a:solidFill>
                <a:latin typeface="Montserrat"/>
                <a:ea typeface="Montserrat"/>
                <a:cs typeface="Montserrat"/>
                <a:sym typeface="Montserrat"/>
              </a:rPr>
              <a:t>Collin Kettell and Denis Laviolette build NFG land position and start their exploration in Newfoundland, leading to </a:t>
            </a:r>
            <a:r>
              <a:rPr lang="en-US" b="1" i="0" u="none" strike="noStrike" cap="none" dirty="0">
                <a:solidFill>
                  <a:srgbClr val="000000"/>
                </a:solidFill>
                <a:latin typeface="Montserrat"/>
                <a:ea typeface="Montserrat"/>
                <a:cs typeface="Montserrat"/>
                <a:sym typeface="Montserrat"/>
              </a:rPr>
              <a:t>2019 discovery @ Keats Zone.</a:t>
            </a:r>
            <a:endParaRPr sz="1200" b="1" i="0" u="none" strike="noStrike" cap="none" dirty="0">
              <a:solidFill>
                <a:srgbClr val="000000"/>
              </a:solidFill>
              <a:latin typeface="Montserrat"/>
              <a:ea typeface="Montserrat"/>
              <a:cs typeface="Montserrat"/>
              <a:sym typeface="Montserrat"/>
            </a:endParaRPr>
          </a:p>
        </p:txBody>
      </p:sp>
      <p:sp>
        <p:nvSpPr>
          <p:cNvPr id="178" name="Google Shape;178;gbb05e0e414_0_0"/>
          <p:cNvSpPr txBox="1"/>
          <p:nvPr/>
        </p:nvSpPr>
        <p:spPr>
          <a:xfrm>
            <a:off x="7157154" y="1434196"/>
            <a:ext cx="2608890" cy="166310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1" i="0" u="none" strike="noStrike" cap="none" dirty="0">
                <a:solidFill>
                  <a:srgbClr val="C6A557"/>
                </a:solidFill>
                <a:latin typeface="Montserrat"/>
                <a:ea typeface="Montserrat"/>
                <a:cs typeface="Montserrat"/>
                <a:sym typeface="Montserrat"/>
              </a:rPr>
              <a:t>2019/20 </a:t>
            </a:r>
            <a:br>
              <a:rPr lang="en-US" sz="1600" b="0" i="0" u="none" strike="noStrike" cap="none" dirty="0">
                <a:solidFill>
                  <a:srgbClr val="000000"/>
                </a:solidFill>
                <a:latin typeface="Montserrat"/>
                <a:ea typeface="Montserrat"/>
                <a:cs typeface="Montserrat"/>
                <a:sym typeface="Montserrat"/>
              </a:rPr>
            </a:br>
            <a:r>
              <a:rPr lang="en-US" sz="1600" b="1" i="0" u="none" strike="noStrike" cap="none" dirty="0">
                <a:solidFill>
                  <a:srgbClr val="000000"/>
                </a:solidFill>
                <a:latin typeface="Montserrat"/>
                <a:ea typeface="Montserrat"/>
                <a:cs typeface="Montserrat"/>
                <a:sym typeface="Montserrat"/>
              </a:rPr>
              <a:t>Exploits Discovery Corp.</a:t>
            </a:r>
            <a:endParaRPr b="0" i="0" u="none" strike="noStrike" cap="none" dirty="0">
              <a:solidFill>
                <a:srgbClr val="000000"/>
              </a:solidFill>
              <a:latin typeface="Montserrat"/>
              <a:ea typeface="Montserrat"/>
              <a:cs typeface="Montserrat"/>
              <a:sym typeface="Montserrat"/>
            </a:endParaRPr>
          </a:p>
          <a:p>
            <a:pPr marL="0" marR="0" lvl="0" indent="0" algn="l" rtl="0">
              <a:lnSpc>
                <a:spcPct val="90000"/>
              </a:lnSpc>
              <a:spcBef>
                <a:spcPts val="560"/>
              </a:spcBef>
              <a:spcAft>
                <a:spcPts val="0"/>
              </a:spcAft>
              <a:buClr>
                <a:srgbClr val="000000"/>
              </a:buClr>
              <a:buSzPts val="1600"/>
              <a:buFont typeface="Arial"/>
              <a:buNone/>
            </a:pPr>
            <a:r>
              <a:rPr lang="en-US" sz="1600" b="1" i="0" u="none" strike="noStrike" cap="none" dirty="0">
                <a:solidFill>
                  <a:srgbClr val="000000"/>
                </a:solidFill>
                <a:latin typeface="Montserrat"/>
                <a:ea typeface="Montserrat"/>
                <a:cs typeface="Montserrat"/>
                <a:sym typeface="Montserrat"/>
              </a:rPr>
              <a:t>Land acquisition; exploration begins mid-2020, drilling started late May 2021.</a:t>
            </a:r>
            <a:endParaRPr b="1" i="0" u="none" strike="noStrike" cap="none" dirty="0">
              <a:solidFill>
                <a:srgbClr val="000000"/>
              </a:solidFill>
              <a:latin typeface="Montserrat"/>
              <a:ea typeface="Montserrat"/>
              <a:cs typeface="Montserrat"/>
              <a:sym typeface="Montserrat"/>
            </a:endParaRPr>
          </a:p>
        </p:txBody>
      </p:sp>
      <p:sp>
        <p:nvSpPr>
          <p:cNvPr id="179" name="Google Shape;179;gbb05e0e414_0_0"/>
          <p:cNvSpPr/>
          <p:nvPr/>
        </p:nvSpPr>
        <p:spPr>
          <a:xfrm>
            <a:off x="2411679" y="3237573"/>
            <a:ext cx="502800" cy="5028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bb05e0e414_0_0"/>
          <p:cNvSpPr/>
          <p:nvPr/>
        </p:nvSpPr>
        <p:spPr>
          <a:xfrm>
            <a:off x="3842033" y="3227505"/>
            <a:ext cx="502800" cy="5028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bb05e0e414_0_0"/>
          <p:cNvSpPr/>
          <p:nvPr/>
        </p:nvSpPr>
        <p:spPr>
          <a:xfrm>
            <a:off x="5303310" y="3240265"/>
            <a:ext cx="502800" cy="5028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bb05e0e414_0_0"/>
          <p:cNvSpPr/>
          <p:nvPr/>
        </p:nvSpPr>
        <p:spPr>
          <a:xfrm>
            <a:off x="6763136" y="3260728"/>
            <a:ext cx="502800" cy="5028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3" name="Google Shape;183;gbb05e0e414_0_0"/>
          <p:cNvGrpSpPr/>
          <p:nvPr/>
        </p:nvGrpSpPr>
        <p:grpSpPr>
          <a:xfrm>
            <a:off x="1408281" y="6991817"/>
            <a:ext cx="7890786" cy="502800"/>
            <a:chOff x="1408281" y="3097142"/>
            <a:chExt cx="7890786" cy="502800"/>
          </a:xfrm>
        </p:grpSpPr>
        <p:sp>
          <p:nvSpPr>
            <p:cNvPr id="184" name="Google Shape;184;gbb05e0e414_0_0"/>
            <p:cNvSpPr/>
            <p:nvPr/>
          </p:nvSpPr>
          <p:spPr>
            <a:xfrm>
              <a:off x="1408281" y="3097142"/>
              <a:ext cx="502800" cy="502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bb05e0e414_0_0"/>
            <p:cNvSpPr/>
            <p:nvPr/>
          </p:nvSpPr>
          <p:spPr>
            <a:xfrm>
              <a:off x="3255275" y="3097142"/>
              <a:ext cx="502800" cy="5028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bb05e0e414_0_0"/>
            <p:cNvSpPr/>
            <p:nvPr/>
          </p:nvSpPr>
          <p:spPr>
            <a:xfrm>
              <a:off x="5102263" y="3097142"/>
              <a:ext cx="502800" cy="502800"/>
            </a:xfrm>
            <a:prstGeom prst="ellipse">
              <a:avLst/>
            </a:prstGeom>
            <a:solidFill>
              <a:srgbClr val="2EE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bb05e0e414_0_0"/>
            <p:cNvSpPr/>
            <p:nvPr/>
          </p:nvSpPr>
          <p:spPr>
            <a:xfrm>
              <a:off x="6949282" y="3097142"/>
              <a:ext cx="502800" cy="502800"/>
            </a:xfrm>
            <a:prstGeom prst="ellipse">
              <a:avLst/>
            </a:prstGeom>
            <a:solidFill>
              <a:srgbClr val="44DEB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bb05e0e414_0_0"/>
            <p:cNvSpPr/>
            <p:nvPr/>
          </p:nvSpPr>
          <p:spPr>
            <a:xfrm>
              <a:off x="8796267" y="3097142"/>
              <a:ext cx="502800" cy="502800"/>
            </a:xfrm>
            <a:prstGeom prst="ellipse">
              <a:avLst/>
            </a:prstGeom>
            <a:solidFill>
              <a:srgbClr val="5999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89" name="Google Shape;189;gbb05e0e414_0_0"/>
            <p:cNvCxnSpPr/>
            <p:nvPr/>
          </p:nvCxnSpPr>
          <p:spPr>
            <a:xfrm>
              <a:off x="2062825" y="3385125"/>
              <a:ext cx="1040700" cy="0"/>
            </a:xfrm>
            <a:prstGeom prst="straightConnector1">
              <a:avLst/>
            </a:prstGeom>
            <a:noFill/>
            <a:ln w="76200" cap="flat" cmpd="sng">
              <a:solidFill>
                <a:schemeClr val="accent4"/>
              </a:solidFill>
              <a:prstDash val="solid"/>
              <a:round/>
              <a:headEnd type="none" w="sm" len="sm"/>
              <a:tailEnd type="none" w="sm" len="sm"/>
            </a:ln>
          </p:spPr>
        </p:cxnSp>
        <p:cxnSp>
          <p:nvCxnSpPr>
            <p:cNvPr id="190" name="Google Shape;190;gbb05e0e414_0_0"/>
            <p:cNvCxnSpPr/>
            <p:nvPr/>
          </p:nvCxnSpPr>
          <p:spPr>
            <a:xfrm>
              <a:off x="3909813" y="3385125"/>
              <a:ext cx="1040700" cy="0"/>
            </a:xfrm>
            <a:prstGeom prst="straightConnector1">
              <a:avLst/>
            </a:prstGeom>
            <a:noFill/>
            <a:ln w="76200" cap="flat" cmpd="sng">
              <a:solidFill>
                <a:srgbClr val="FF9900"/>
              </a:solidFill>
              <a:prstDash val="solid"/>
              <a:round/>
              <a:headEnd type="none" w="sm" len="sm"/>
              <a:tailEnd type="none" w="sm" len="sm"/>
            </a:ln>
          </p:spPr>
        </p:cxnSp>
        <p:cxnSp>
          <p:nvCxnSpPr>
            <p:cNvPr id="191" name="Google Shape;191;gbb05e0e414_0_0"/>
            <p:cNvCxnSpPr/>
            <p:nvPr/>
          </p:nvCxnSpPr>
          <p:spPr>
            <a:xfrm>
              <a:off x="5756813" y="3385125"/>
              <a:ext cx="1040700" cy="0"/>
            </a:xfrm>
            <a:prstGeom prst="straightConnector1">
              <a:avLst/>
            </a:prstGeom>
            <a:noFill/>
            <a:ln w="76200" cap="flat" cmpd="sng">
              <a:solidFill>
                <a:srgbClr val="2EE844"/>
              </a:solidFill>
              <a:prstDash val="solid"/>
              <a:round/>
              <a:headEnd type="none" w="sm" len="sm"/>
              <a:tailEnd type="none" w="sm" len="sm"/>
            </a:ln>
          </p:spPr>
        </p:cxnSp>
        <p:cxnSp>
          <p:nvCxnSpPr>
            <p:cNvPr id="192" name="Google Shape;192;gbb05e0e414_0_0"/>
            <p:cNvCxnSpPr/>
            <p:nvPr/>
          </p:nvCxnSpPr>
          <p:spPr>
            <a:xfrm>
              <a:off x="7603813" y="3385125"/>
              <a:ext cx="1040700" cy="0"/>
            </a:xfrm>
            <a:prstGeom prst="straightConnector1">
              <a:avLst/>
            </a:prstGeom>
            <a:noFill/>
            <a:ln w="76200" cap="flat" cmpd="sng">
              <a:solidFill>
                <a:srgbClr val="44DEBE"/>
              </a:solidFill>
              <a:prstDash val="solid"/>
              <a:round/>
              <a:headEnd type="none" w="sm" len="sm"/>
              <a:tailEnd type="none" w="sm" len="sm"/>
            </a:ln>
          </p:spPr>
        </p:cxnSp>
      </p:grpSp>
      <p:sp>
        <p:nvSpPr>
          <p:cNvPr id="193" name="Google Shape;193;gbb05e0e414_0_0"/>
          <p:cNvSpPr/>
          <p:nvPr/>
        </p:nvSpPr>
        <p:spPr>
          <a:xfrm>
            <a:off x="1004358" y="3237573"/>
            <a:ext cx="502800" cy="5028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4" name="Google Shape;194;gbb05e0e414_0_0"/>
          <p:cNvCxnSpPr/>
          <p:nvPr/>
        </p:nvCxnSpPr>
        <p:spPr>
          <a:xfrm>
            <a:off x="4130882" y="1368117"/>
            <a:ext cx="0" cy="1611300"/>
          </a:xfrm>
          <a:prstGeom prst="straightConnector1">
            <a:avLst/>
          </a:prstGeom>
          <a:noFill/>
          <a:ln w="9525" cap="flat" cmpd="sng">
            <a:solidFill>
              <a:srgbClr val="CCCCCC"/>
            </a:solidFill>
            <a:prstDash val="solid"/>
            <a:round/>
            <a:headEnd type="none" w="sm" len="sm"/>
            <a:tailEnd type="none" w="sm" len="sm"/>
          </a:ln>
        </p:spPr>
      </p:cxnSp>
      <p:cxnSp>
        <p:nvCxnSpPr>
          <p:cNvPr id="195" name="Google Shape;195;gbb05e0e414_0_0"/>
          <p:cNvCxnSpPr/>
          <p:nvPr/>
        </p:nvCxnSpPr>
        <p:spPr>
          <a:xfrm>
            <a:off x="7022512" y="1401322"/>
            <a:ext cx="0" cy="1611300"/>
          </a:xfrm>
          <a:prstGeom prst="straightConnector1">
            <a:avLst/>
          </a:prstGeom>
          <a:noFill/>
          <a:ln w="9525" cap="flat" cmpd="sng">
            <a:solidFill>
              <a:srgbClr val="CCCCCC"/>
            </a:solidFill>
            <a:prstDash val="solid"/>
            <a:round/>
            <a:headEnd type="none" w="sm" len="sm"/>
            <a:tailEnd type="none" w="sm" len="sm"/>
          </a:ln>
        </p:spPr>
      </p:cxnSp>
      <p:cxnSp>
        <p:nvCxnSpPr>
          <p:cNvPr id="196" name="Google Shape;196;gbb05e0e414_0_0"/>
          <p:cNvCxnSpPr/>
          <p:nvPr/>
        </p:nvCxnSpPr>
        <p:spPr>
          <a:xfrm>
            <a:off x="1262926" y="1486000"/>
            <a:ext cx="0" cy="1611300"/>
          </a:xfrm>
          <a:prstGeom prst="straightConnector1">
            <a:avLst/>
          </a:prstGeom>
          <a:noFill/>
          <a:ln w="9525" cap="flat" cmpd="sng">
            <a:solidFill>
              <a:srgbClr val="CCCCCC"/>
            </a:solidFill>
            <a:prstDash val="solid"/>
            <a:round/>
            <a:headEnd type="none" w="sm" len="sm"/>
            <a:tailEnd type="none" w="sm" len="sm"/>
          </a:ln>
        </p:spPr>
      </p:cxnSp>
      <p:cxnSp>
        <p:nvCxnSpPr>
          <p:cNvPr id="197" name="Google Shape;197;gbb05e0e414_0_0"/>
          <p:cNvCxnSpPr/>
          <p:nvPr/>
        </p:nvCxnSpPr>
        <p:spPr>
          <a:xfrm>
            <a:off x="2658104" y="3819908"/>
            <a:ext cx="0" cy="1587300"/>
          </a:xfrm>
          <a:prstGeom prst="straightConnector1">
            <a:avLst/>
          </a:prstGeom>
          <a:noFill/>
          <a:ln w="9525" cap="flat" cmpd="sng">
            <a:solidFill>
              <a:srgbClr val="CCCCCC"/>
            </a:solidFill>
            <a:prstDash val="solid"/>
            <a:round/>
            <a:headEnd type="none" w="sm" len="sm"/>
            <a:tailEnd type="none" w="sm" len="sm"/>
          </a:ln>
        </p:spPr>
      </p:cxnSp>
      <p:cxnSp>
        <p:nvCxnSpPr>
          <p:cNvPr id="198" name="Google Shape;198;gbb05e0e414_0_0"/>
          <p:cNvCxnSpPr/>
          <p:nvPr/>
        </p:nvCxnSpPr>
        <p:spPr>
          <a:xfrm>
            <a:off x="5554710" y="3819908"/>
            <a:ext cx="0" cy="1587300"/>
          </a:xfrm>
          <a:prstGeom prst="straightConnector1">
            <a:avLst/>
          </a:prstGeom>
          <a:noFill/>
          <a:ln w="9525" cap="flat" cmpd="sng">
            <a:solidFill>
              <a:srgbClr val="CCCCCC"/>
            </a:solidFill>
            <a:prstDash val="solid"/>
            <a:round/>
            <a:headEnd type="none" w="sm" len="sm"/>
            <a:tailEnd type="none" w="sm" len="sm"/>
          </a:ln>
        </p:spPr>
      </p:cxnSp>
      <p:sp>
        <p:nvSpPr>
          <p:cNvPr id="199" name="Google Shape;199;gbb05e0e414_0_0"/>
          <p:cNvSpPr/>
          <p:nvPr/>
        </p:nvSpPr>
        <p:spPr>
          <a:xfrm>
            <a:off x="10034662" y="1788677"/>
            <a:ext cx="1508100" cy="1173000"/>
          </a:xfrm>
          <a:prstGeom prst="rect">
            <a:avLst/>
          </a:prstGeom>
          <a:solidFill>
            <a:srgbClr val="0C0C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200" name="Google Shape;200;gbb05e0e414_0_0"/>
          <p:cNvSpPr txBox="1">
            <a:spLocks noGrp="1"/>
          </p:cNvSpPr>
          <p:nvPr>
            <p:ph type="sldNum" idx="4294967295"/>
          </p:nvPr>
        </p:nvSpPr>
        <p:spPr>
          <a:xfrm>
            <a:off x="-6665" y="6143100"/>
            <a:ext cx="673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b="0">
                <a:solidFill>
                  <a:srgbClr val="FFFFFF"/>
                </a:solidFill>
                <a:latin typeface="Montserrat ExtraBold"/>
                <a:ea typeface="Montserrat ExtraBold"/>
                <a:cs typeface="Montserrat ExtraBold"/>
                <a:sym typeface="Montserrat ExtraBold"/>
              </a:rPr>
              <a:t>9</a:t>
            </a:fld>
            <a:endParaRPr b="0">
              <a:solidFill>
                <a:srgbClr val="FFFFFF"/>
              </a:solidFill>
              <a:latin typeface="Montserrat ExtraBold"/>
              <a:ea typeface="Montserrat ExtraBold"/>
              <a:cs typeface="Montserrat ExtraBold"/>
              <a:sym typeface="Montserrat ExtraBold"/>
            </a:endParaRPr>
          </a:p>
        </p:txBody>
      </p:sp>
      <p:sp>
        <p:nvSpPr>
          <p:cNvPr id="201" name="Google Shape;201;gbb05e0e414_0_0"/>
          <p:cNvSpPr txBox="1"/>
          <p:nvPr/>
        </p:nvSpPr>
        <p:spPr>
          <a:xfrm>
            <a:off x="10113318" y="1847816"/>
            <a:ext cx="1372500" cy="101874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560"/>
              </a:spcBef>
              <a:spcAft>
                <a:spcPts val="0"/>
              </a:spcAft>
              <a:buClr>
                <a:schemeClr val="dk1"/>
              </a:buClr>
              <a:buSzPts val="1600"/>
              <a:buFont typeface="Arial"/>
              <a:buNone/>
            </a:pPr>
            <a:r>
              <a:rPr lang="en-US" sz="1700" b="0" i="0" u="none" strike="noStrike" cap="none" dirty="0">
                <a:solidFill>
                  <a:srgbClr val="FFFFFF"/>
                </a:solidFill>
                <a:latin typeface="Montserrat Black"/>
                <a:ea typeface="Montserrat Black"/>
                <a:cs typeface="Montserrat Black"/>
                <a:sym typeface="Montserrat Black"/>
              </a:rPr>
              <a:t>THIS IS </a:t>
            </a:r>
            <a:br>
              <a:rPr lang="en-US" sz="1700" b="0" i="0" u="none" strike="noStrike" cap="none" dirty="0">
                <a:solidFill>
                  <a:srgbClr val="FFFFFF"/>
                </a:solidFill>
                <a:latin typeface="Montserrat Black"/>
                <a:ea typeface="Montserrat Black"/>
                <a:cs typeface="Montserrat Black"/>
                <a:sym typeface="Montserrat Black"/>
              </a:rPr>
            </a:br>
            <a:r>
              <a:rPr lang="en-US" sz="1700" b="0" i="0" u="none" strike="noStrike" cap="none" dirty="0">
                <a:solidFill>
                  <a:srgbClr val="FFFFFF"/>
                </a:solidFill>
                <a:latin typeface="Montserrat Black"/>
                <a:ea typeface="Montserrat Black"/>
                <a:cs typeface="Montserrat Black"/>
                <a:sym typeface="Montserrat Black"/>
              </a:rPr>
              <a:t>THE START OF OUR STORY… </a:t>
            </a:r>
            <a:endParaRPr sz="1700" b="0" i="0" u="none" strike="noStrike" cap="none" dirty="0">
              <a:solidFill>
                <a:srgbClr val="FFFFFF"/>
              </a:solidFill>
              <a:latin typeface="Montserrat Black"/>
              <a:ea typeface="Montserrat Black"/>
              <a:cs typeface="Montserrat Black"/>
              <a:sym typeface="Montserrat Black"/>
            </a:endParaRPr>
          </a:p>
        </p:txBody>
      </p:sp>
      <p:sp>
        <p:nvSpPr>
          <p:cNvPr id="202" name="Google Shape;202;gbb05e0e414_0_0"/>
          <p:cNvSpPr txBox="1"/>
          <p:nvPr/>
        </p:nvSpPr>
        <p:spPr>
          <a:xfrm>
            <a:off x="892275" y="310375"/>
            <a:ext cx="7575445" cy="461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300" b="0" i="0" u="none" strike="noStrike" cap="none">
                <a:solidFill>
                  <a:srgbClr val="000000"/>
                </a:solidFill>
                <a:latin typeface="Montserrat ExtraBold"/>
                <a:ea typeface="Montserrat ExtraBold"/>
                <a:cs typeface="Montserrat ExtraBold"/>
                <a:sym typeface="Montserrat ExtraBold"/>
              </a:rPr>
              <a:t>NEWFOUNDLAND’S </a:t>
            </a:r>
            <a:r>
              <a:rPr lang="en-US" sz="2300" b="0" i="0" u="none" strike="noStrike" cap="none">
                <a:solidFill>
                  <a:srgbClr val="C6A557"/>
                </a:solidFill>
                <a:latin typeface="Montserrat ExtraBold"/>
                <a:ea typeface="Montserrat ExtraBold"/>
                <a:cs typeface="Montserrat ExtraBold"/>
                <a:sym typeface="Montserrat ExtraBold"/>
              </a:rPr>
              <a:t>21</a:t>
            </a:r>
            <a:r>
              <a:rPr lang="en-US" sz="2300" b="0" i="0" u="none" strike="noStrike" cap="none" baseline="30000">
                <a:solidFill>
                  <a:srgbClr val="C6A557"/>
                </a:solidFill>
                <a:latin typeface="Montserrat ExtraBold"/>
                <a:ea typeface="Montserrat ExtraBold"/>
                <a:cs typeface="Montserrat ExtraBold"/>
                <a:sym typeface="Montserrat ExtraBold"/>
              </a:rPr>
              <a:t>st</a:t>
            </a:r>
            <a:r>
              <a:rPr lang="en-US" sz="2300" b="0" i="0" u="none" strike="noStrike" cap="none">
                <a:solidFill>
                  <a:srgbClr val="C6A557"/>
                </a:solidFill>
                <a:latin typeface="Montserrat ExtraBold"/>
                <a:ea typeface="Montserrat ExtraBold"/>
                <a:cs typeface="Montserrat ExtraBold"/>
                <a:sym typeface="Montserrat ExtraBold"/>
              </a:rPr>
              <a:t> CENTURY GOLD RUSH</a:t>
            </a:r>
            <a:endParaRPr sz="900" b="0" i="0" u="none" strike="noStrike" cap="none">
              <a:solidFill>
                <a:srgbClr val="C6A557"/>
              </a:solidFill>
              <a:latin typeface="Montserrat ExtraBold"/>
              <a:ea typeface="Montserrat ExtraBold"/>
              <a:cs typeface="Montserrat ExtraBold"/>
              <a:sym typeface="Montserrat ExtraBold"/>
            </a:endParaRPr>
          </a:p>
        </p:txBody>
      </p:sp>
      <p:sp>
        <p:nvSpPr>
          <p:cNvPr id="34" name="Google Shape;182;gbb05e0e414_0_0">
            <a:extLst>
              <a:ext uri="{FF2B5EF4-FFF2-40B4-BE49-F238E27FC236}">
                <a16:creationId xmlns:a16="http://schemas.microsoft.com/office/drawing/2014/main" id="{163A14E7-3498-48D8-BC1E-8521EB0002D8}"/>
              </a:ext>
            </a:extLst>
          </p:cNvPr>
          <p:cNvSpPr/>
          <p:nvPr/>
        </p:nvSpPr>
        <p:spPr>
          <a:xfrm>
            <a:off x="8157078" y="3237573"/>
            <a:ext cx="502800" cy="502800"/>
          </a:xfrm>
          <a:prstGeom prst="ellipse">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Arrow: Right 5">
            <a:extLst>
              <a:ext uri="{FF2B5EF4-FFF2-40B4-BE49-F238E27FC236}">
                <a16:creationId xmlns:a16="http://schemas.microsoft.com/office/drawing/2014/main" id="{DAC4988E-705F-4771-A0A5-8B455DD15C52}"/>
              </a:ext>
            </a:extLst>
          </p:cNvPr>
          <p:cNvSpPr/>
          <p:nvPr/>
        </p:nvSpPr>
        <p:spPr>
          <a:xfrm>
            <a:off x="9616904" y="3255741"/>
            <a:ext cx="2272678" cy="484632"/>
          </a:xfrm>
          <a:prstGeom prst="rightArrow">
            <a:avLst/>
          </a:prstGeom>
          <a:gradFill>
            <a:gsLst>
              <a:gs pos="0">
                <a:srgbClr val="C69357"/>
              </a:gs>
              <a:gs pos="49000">
                <a:srgbClr val="FAF3A0"/>
              </a:gs>
              <a:gs pos="100000">
                <a:srgbClr val="C69357"/>
              </a:gs>
            </a:gsLst>
            <a:lin ang="5400700" scaled="0"/>
          </a:gradFill>
          <a:ln>
            <a:noFill/>
          </a:ln>
          <a:effectLst>
            <a:outerShdw blurRad="300038" dist="209550" dir="5400000" rotWithShape="0">
              <a:srgbClr val="000000">
                <a:alpha val="5882"/>
              </a:srgbClr>
            </a:outerShdw>
          </a:effectLst>
        </p:spPr>
        <p:txBody>
          <a:bodyPr spcFirstLastPara="1" wrap="square" lIns="91425" tIns="91425" rIns="91425" bIns="91425" anchor="ctr" anchorCtr="0">
            <a:noAutofit/>
          </a:bodyPr>
          <a:lstStyle/>
          <a:p>
            <a:pPr>
              <a:buSzPts val="1400"/>
            </a:pPr>
            <a:endParaRPr lang="en-CA">
              <a:solidFill>
                <a:srgbClr val="000000"/>
              </a:solidFill>
              <a:latin typeface="Arial"/>
              <a:cs typeface="Arial"/>
            </a:endParaRPr>
          </a:p>
        </p:txBody>
      </p:sp>
      <p:cxnSp>
        <p:nvCxnSpPr>
          <p:cNvPr id="42" name="Google Shape;195;gbb05e0e414_0_0">
            <a:extLst>
              <a:ext uri="{FF2B5EF4-FFF2-40B4-BE49-F238E27FC236}">
                <a16:creationId xmlns:a16="http://schemas.microsoft.com/office/drawing/2014/main" id="{B32A269B-3574-4D3F-884B-1DCFDF6D9008}"/>
              </a:ext>
            </a:extLst>
          </p:cNvPr>
          <p:cNvCxnSpPr/>
          <p:nvPr/>
        </p:nvCxnSpPr>
        <p:spPr>
          <a:xfrm>
            <a:off x="8408478" y="3795908"/>
            <a:ext cx="0" cy="1611300"/>
          </a:xfrm>
          <a:prstGeom prst="straightConnector1">
            <a:avLst/>
          </a:prstGeom>
          <a:noFill/>
          <a:ln w="9525" cap="flat" cmpd="sng">
            <a:solidFill>
              <a:srgbClr val="CCCCCC"/>
            </a:solidFill>
            <a:prstDash val="solid"/>
            <a:round/>
            <a:headEnd type="none" w="sm" len="sm"/>
            <a:tailEnd type="none" w="sm" len="sm"/>
          </a:ln>
        </p:spPr>
      </p:cxnSp>
      <p:sp>
        <p:nvSpPr>
          <p:cNvPr id="44" name="Google Shape;177;gbb05e0e414_0_0">
            <a:extLst>
              <a:ext uri="{FF2B5EF4-FFF2-40B4-BE49-F238E27FC236}">
                <a16:creationId xmlns:a16="http://schemas.microsoft.com/office/drawing/2014/main" id="{AA71F479-4348-4745-B805-4BCCB7202491}"/>
              </a:ext>
            </a:extLst>
          </p:cNvPr>
          <p:cNvSpPr txBox="1"/>
          <p:nvPr/>
        </p:nvSpPr>
        <p:spPr>
          <a:xfrm>
            <a:off x="8659878" y="4299221"/>
            <a:ext cx="2668646" cy="204428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dirty="0">
                <a:solidFill>
                  <a:srgbClr val="C6A557"/>
                </a:solidFill>
                <a:latin typeface="Montserrat"/>
                <a:ea typeface="Montserrat"/>
                <a:cs typeface="Montserrat"/>
                <a:sym typeface="Montserrat"/>
              </a:rPr>
              <a:t>2021</a:t>
            </a:r>
            <a:br>
              <a:rPr lang="en-US" sz="1600" b="0" i="0" u="none" strike="noStrike" cap="none" dirty="0">
                <a:solidFill>
                  <a:srgbClr val="000000"/>
                </a:solidFill>
                <a:latin typeface="Montserrat"/>
                <a:ea typeface="Montserrat"/>
                <a:cs typeface="Montserrat"/>
                <a:sym typeface="Montserrat"/>
              </a:rPr>
            </a:br>
            <a:r>
              <a:rPr lang="en-CA" sz="1600" b="1" i="0" u="none" strike="noStrike" cap="none" dirty="0">
                <a:solidFill>
                  <a:srgbClr val="000000"/>
                </a:solidFill>
                <a:latin typeface="Montserrat"/>
                <a:ea typeface="Montserrat"/>
                <a:cs typeface="Montserrat"/>
                <a:sym typeface="Montserrat"/>
              </a:rPr>
              <a:t>Exploits Discovery Corp</a:t>
            </a:r>
          </a:p>
          <a:p>
            <a:pPr marL="0" marR="0" lvl="0" indent="0" algn="l" rtl="0">
              <a:lnSpc>
                <a:spcPct val="100000"/>
              </a:lnSpc>
              <a:spcBef>
                <a:spcPts val="560"/>
              </a:spcBef>
              <a:spcAft>
                <a:spcPts val="0"/>
              </a:spcAft>
              <a:buClr>
                <a:srgbClr val="000000"/>
              </a:buClr>
              <a:buSzPts val="1600"/>
              <a:buFont typeface="Arial"/>
              <a:buNone/>
            </a:pPr>
            <a:r>
              <a:rPr lang="en-US" sz="1600" b="1" dirty="0">
                <a:latin typeface="Montserrat"/>
                <a:ea typeface="Montserrat"/>
                <a:cs typeface="Montserrat"/>
                <a:sym typeface="Montserrat"/>
              </a:rPr>
              <a:t>First two drill phases complete on our initial targets and are currently awaiting assay results.</a:t>
            </a:r>
            <a:endParaRPr lang="en-US" b="1"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5778</TotalTime>
  <Words>5742</Words>
  <Application>Microsoft Office PowerPoint</Application>
  <PresentationFormat>Widescreen</PresentationFormat>
  <Paragraphs>429</Paragraphs>
  <Slides>27</Slides>
  <Notes>27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Montserrat</vt:lpstr>
      <vt:lpstr>Montserrat ExtraBold</vt:lpstr>
      <vt:lpstr>Roboto Light</vt:lpstr>
      <vt:lpstr>Montserrat Black</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Vann</dc:creator>
  <cp:lastModifiedBy>Jared Rushton</cp:lastModifiedBy>
  <cp:revision>22</cp:revision>
  <cp:lastPrinted>2021-10-04T14:50:32Z</cp:lastPrinted>
  <dcterms:created xsi:type="dcterms:W3CDTF">2020-08-31T21:58:21Z</dcterms:created>
  <dcterms:modified xsi:type="dcterms:W3CDTF">2021-10-13T03:55:54Z</dcterms:modified>
</cp:coreProperties>
</file>